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79" r:id="rId2"/>
  </p:sldMasterIdLst>
  <p:notesMasterIdLst>
    <p:notesMasterId r:id="rId56"/>
  </p:notesMasterIdLst>
  <p:sldIdLst>
    <p:sldId id="256" r:id="rId3"/>
    <p:sldId id="310" r:id="rId4"/>
    <p:sldId id="354" r:id="rId5"/>
    <p:sldId id="262" r:id="rId6"/>
    <p:sldId id="334" r:id="rId7"/>
    <p:sldId id="311" r:id="rId8"/>
    <p:sldId id="355" r:id="rId9"/>
    <p:sldId id="356" r:id="rId10"/>
    <p:sldId id="321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52" r:id="rId20"/>
    <p:sldId id="316" r:id="rId21"/>
    <p:sldId id="315" r:id="rId22"/>
    <p:sldId id="282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292" r:id="rId32"/>
    <p:sldId id="293" r:id="rId33"/>
    <p:sldId id="373" r:id="rId34"/>
    <p:sldId id="295" r:id="rId35"/>
    <p:sldId id="320" r:id="rId36"/>
    <p:sldId id="374" r:id="rId37"/>
    <p:sldId id="347" r:id="rId38"/>
    <p:sldId id="375" r:id="rId39"/>
    <p:sldId id="376" r:id="rId40"/>
    <p:sldId id="377" r:id="rId41"/>
    <p:sldId id="378" r:id="rId42"/>
    <p:sldId id="379" r:id="rId43"/>
    <p:sldId id="312" r:id="rId44"/>
    <p:sldId id="279" r:id="rId45"/>
    <p:sldId id="307" r:id="rId46"/>
    <p:sldId id="313" r:id="rId47"/>
    <p:sldId id="380" r:id="rId48"/>
    <p:sldId id="381" r:id="rId49"/>
    <p:sldId id="382" r:id="rId50"/>
    <p:sldId id="383" r:id="rId51"/>
    <p:sldId id="384" r:id="rId52"/>
    <p:sldId id="385" r:id="rId53"/>
    <p:sldId id="386" r:id="rId54"/>
    <p:sldId id="38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109" d="100"/>
          <a:sy n="109" d="100"/>
        </p:scale>
        <p:origin x="8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61319-F99C-46A4-A7C4-3D65C6B46701}" type="datetimeFigureOut">
              <a:rPr lang="en-HK" smtClean="0"/>
              <a:t>24/3/2021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D8F81-6C39-43A2-B664-77BDD64BB86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9971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dirty="0" err="1"/>
              <a:t>jk</a:t>
            </a: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8F81-6C39-43A2-B664-77BDD64BB86B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7703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384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75602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774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9846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901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5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6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1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2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8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8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31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8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21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0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80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41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8477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268340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744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13711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43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9034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6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3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A98AA-2D80-4471-B6A1-BB7B666E8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" r="23774" b="9091"/>
          <a:stretch/>
        </p:blipFill>
        <p:spPr>
          <a:xfrm>
            <a:off x="3163295" y="18854"/>
            <a:ext cx="5941610" cy="6858000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DAF53-3A21-408B-92F4-A09D2AC77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555" y="94268"/>
            <a:ext cx="8060889" cy="145836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sz="3600" b="1" u="sng" dirty="0" smtClean="0">
                <a:solidFill>
                  <a:schemeClr val="accent2">
                    <a:lumMod val="75000"/>
                  </a:schemeClr>
                </a:solidFill>
              </a:rPr>
              <a:t>2019</a:t>
            </a:r>
            <a:r>
              <a:rPr lang="zh-TW" altLang="en-US" sz="3600" b="1" u="sng" dirty="0" smtClean="0">
                <a:solidFill>
                  <a:schemeClr val="accent2">
                    <a:lumMod val="75000"/>
                  </a:schemeClr>
                </a:solidFill>
              </a:rPr>
              <a:t>冠状病毒病 </a:t>
            </a:r>
            <a:r>
              <a:rPr lang="en-US" altLang="zh-TW" sz="3600" b="1" u="sng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  <a:t>COVID-19)</a:t>
            </a:r>
            <a:b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3600" b="1" u="sng" dirty="0" smtClean="0">
                <a:solidFill>
                  <a:schemeClr val="accent2">
                    <a:lumMod val="75000"/>
                  </a:schemeClr>
                </a:solidFill>
              </a:rPr>
              <a:t>的爆发与疾病地理的研习</a:t>
            </a:r>
            <a:endParaRPr lang="en-HK" sz="36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EA27D-CE7E-4AB0-A1A6-F9B2F1CC5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661" y="4270342"/>
            <a:ext cx="3059791" cy="1923068"/>
          </a:xfrm>
        </p:spPr>
        <p:txBody>
          <a:bodyPr>
            <a:normAutofit/>
          </a:bodyPr>
          <a:lstStyle/>
          <a:p>
            <a:pPr algn="ctr"/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&lt;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初中地理科</a:t>
            </a:r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&gt;</a:t>
            </a:r>
            <a:endParaRPr lang="en-HK" altLang="zh-TW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3000" b="1" dirty="0" smtClean="0">
                <a:solidFill>
                  <a:schemeClr val="accent2">
                    <a:lumMod val="75000"/>
                  </a:schemeClr>
                </a:solidFill>
              </a:rPr>
              <a:t>&lt;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教学简报</a:t>
            </a:r>
            <a:r>
              <a:rPr lang="en-US" altLang="zh-TW" sz="3000" b="1" dirty="0" smtClean="0">
                <a:solidFill>
                  <a:schemeClr val="accent2">
                    <a:lumMod val="75000"/>
                  </a:schemeClr>
                </a:solidFill>
              </a:rPr>
              <a:t>&gt;</a:t>
            </a:r>
            <a:endParaRPr lang="en-US" altLang="zh-TW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3000" b="1" u="sng" dirty="0" smtClean="0">
                <a:solidFill>
                  <a:srgbClr val="00B050"/>
                </a:solidFill>
              </a:rPr>
              <a:t>&lt;</a:t>
            </a:r>
            <a:r>
              <a:rPr lang="zh-TW" altLang="en-US" sz="3000" b="1" u="sng" dirty="0" smtClean="0">
                <a:solidFill>
                  <a:srgbClr val="00B050"/>
                </a:solidFill>
              </a:rPr>
              <a:t>学生自学版</a:t>
            </a:r>
            <a:r>
              <a:rPr lang="en-US" altLang="zh-TW" sz="3000" b="1" u="sng" dirty="0" smtClean="0">
                <a:solidFill>
                  <a:srgbClr val="00B050"/>
                </a:solidFill>
              </a:rPr>
              <a:t>&gt;</a:t>
            </a:r>
            <a:endParaRPr lang="en-HK" sz="3000" b="1" u="sng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34799-C703-4E24-BB3B-155ACABC9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9" t="24475" r="23993" b="13072"/>
          <a:stretch/>
        </p:blipFill>
        <p:spPr>
          <a:xfrm>
            <a:off x="4435926" y="2117216"/>
            <a:ext cx="4587038" cy="2937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20777-75C2-4D01-82D4-0527B9D59AAC}"/>
              </a:ext>
            </a:extLst>
          </p:cNvPr>
          <p:cNvSpPr txBox="1"/>
          <p:nvPr/>
        </p:nvSpPr>
        <p:spPr>
          <a:xfrm>
            <a:off x="4234991" y="311968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D3521-AE89-4431-80AC-1DD2A607E479}"/>
              </a:ext>
            </a:extLst>
          </p:cNvPr>
          <p:cNvSpPr txBox="1"/>
          <p:nvPr/>
        </p:nvSpPr>
        <p:spPr>
          <a:xfrm>
            <a:off x="4234991" y="311968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sz="1350" dirty="0"/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47D33307-C7C8-4B56-B300-0E6477BB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2" y="1915633"/>
            <a:ext cx="3162329" cy="2155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C48849-9E2A-4997-B2B7-F3C7CF338D45}"/>
              </a:ext>
            </a:extLst>
          </p:cNvPr>
          <p:cNvSpPr txBox="1"/>
          <p:nvPr/>
        </p:nvSpPr>
        <p:spPr>
          <a:xfrm>
            <a:off x="4826523" y="5642649"/>
            <a:ext cx="3506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 smtClean="0"/>
              <a:t>教育局 课程发展处</a:t>
            </a:r>
            <a:endParaRPr lang="en-HK" altLang="zh-TW" sz="2200" b="1" dirty="0"/>
          </a:p>
          <a:p>
            <a:pPr algn="ctr"/>
            <a:r>
              <a:rPr lang="zh-TW" altLang="en-US" sz="2200" b="1" dirty="0" smtClean="0"/>
              <a:t>个人、社会及人文教育组</a:t>
            </a:r>
            <a:endParaRPr lang="en-HK" sz="2200" b="1" dirty="0"/>
          </a:p>
        </p:txBody>
      </p:sp>
    </p:spTree>
    <p:extLst>
      <p:ext uri="{BB962C8B-B14F-4D97-AF65-F5344CB8AC3E}">
        <p14:creationId xmlns:p14="http://schemas.microsoft.com/office/powerpoint/2010/main" val="23821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雲朵形圖說文字 2"/>
          <p:cNvSpPr/>
          <p:nvPr/>
        </p:nvSpPr>
        <p:spPr>
          <a:xfrm>
            <a:off x="87924" y="105508"/>
            <a:ext cx="7236067" cy="958361"/>
          </a:xfrm>
          <a:prstGeom prst="cloudCallout">
            <a:avLst>
              <a:gd name="adj1" fmla="val 26658"/>
              <a:gd name="adj2" fmla="val 2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altLang="zh-TW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1) </a:t>
            </a:r>
            <a:r>
              <a:rPr kumimoji="0" lang="zh-TW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武汉的区位及地形地势</a:t>
            </a:r>
            <a:endParaRPr kumimoji="0" lang="zh-HK" altLang="en-US" sz="3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78070" y="1441939"/>
            <a:ext cx="1907931" cy="1652954"/>
          </a:xfrm>
          <a:prstGeom prst="wedgeRoundRectCallout">
            <a:avLst>
              <a:gd name="adj1" fmla="val 63038"/>
              <a:gd name="adj2" fmla="val 194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及湖北省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区位图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30513"/>
          <a:stretch/>
        </p:blipFill>
        <p:spPr>
          <a:xfrm>
            <a:off x="2487919" y="1644162"/>
            <a:ext cx="6323869" cy="501161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Speech Bubble: Rectangle 2">
            <a:extLst>
              <a:ext uri="{FF2B5EF4-FFF2-40B4-BE49-F238E27FC236}">
                <a16:creationId xmlns:a16="http://schemas.microsoft.com/office/drawing/2014/main" id="{7C8042EF-6BA5-4379-8A22-609F2EB9419F}"/>
              </a:ext>
            </a:extLst>
          </p:cNvPr>
          <p:cNvSpPr/>
          <p:nvPr/>
        </p:nvSpPr>
        <p:spPr>
          <a:xfrm>
            <a:off x="7200901" y="3725718"/>
            <a:ext cx="844316" cy="490194"/>
          </a:xfrm>
          <a:prstGeom prst="wedgeRectCallout">
            <a:avLst>
              <a:gd name="adj1" fmla="val -105150"/>
              <a:gd name="adj2" fmla="val 119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endParaRPr kumimoji="0" lang="en-H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109" y="386862"/>
            <a:ext cx="66909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HK" altLang="zh-HK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的地理区位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H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武汉市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，简称「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汉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」，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是湖北省的省会，   更是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中部及长江中游地区的超级大城市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，是中国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中部的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政治、经济、科技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和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文化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中心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，更是全国的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交通枢纽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四通八达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长江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及其支流汉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水穿越武汉的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市区，将武汉一分为三，形成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武昌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、汉口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汉阳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三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个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区域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武汉三镇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基本地理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格局。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中国的三级地形地势及武汉的一般地势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TW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中国的地形地势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复杂多样，由西至东差异甚大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大致可分为三级阶梯：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2"/>
          <p:cNvSpPr/>
          <p:nvPr/>
        </p:nvSpPr>
        <p:spPr>
          <a:xfrm>
            <a:off x="296899" y="334107"/>
            <a:ext cx="8064586" cy="852854"/>
          </a:xfrm>
          <a:prstGeom prst="wedgeRoundRectCallout">
            <a:avLst>
              <a:gd name="adj1" fmla="val 15609"/>
              <a:gd name="adj2" fmla="val 666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中国的三级地形地势及主要河流图</a:t>
            </a:r>
            <a:r>
              <a:rPr kumimoji="0" lang="en-US" altLang="zh-TW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及相关资料</a:t>
            </a:r>
            <a:r>
              <a:rPr kumimoji="0" lang="en-US" altLang="zh-TW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1268827"/>
          <a:ext cx="249433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667">
                  <a:extLst>
                    <a:ext uri="{9D8B030D-6E8A-4147-A177-3AD203B41FA5}">
                      <a16:colId xmlns:a16="http://schemas.microsoft.com/office/drawing/2014/main" val="587055473"/>
                    </a:ext>
                  </a:extLst>
                </a:gridCol>
                <a:gridCol w="933895">
                  <a:extLst>
                    <a:ext uri="{9D8B030D-6E8A-4147-A177-3AD203B41FA5}">
                      <a16:colId xmlns:a16="http://schemas.microsoft.com/office/drawing/2014/main" val="1894175473"/>
                    </a:ext>
                  </a:extLst>
                </a:gridCol>
                <a:gridCol w="1078775">
                  <a:extLst>
                    <a:ext uri="{9D8B030D-6E8A-4147-A177-3AD203B41FA5}">
                      <a16:colId xmlns:a16="http://schemas.microsoft.com/office/drawing/2014/main" val="4021606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u="sng" dirty="0"/>
                        <a:t>河流</a:t>
                      </a:r>
                      <a:endParaRPr lang="zh-HK" alt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u="sng" smtClean="0"/>
                        <a:t>河长</a:t>
                      </a:r>
                      <a:r>
                        <a:rPr lang="zh-HK" altLang="en-US" smtClean="0"/>
                        <a:t> 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数据来源：</a:t>
                      </a:r>
                      <a:r>
                        <a:rPr lang="en-US" altLang="zh-TW" smtClean="0"/>
                        <a:t>《</a:t>
                      </a:r>
                      <a:r>
                        <a:rPr lang="zh-TW" altLang="en-US" smtClean="0"/>
                        <a:t>中国统计年鉴</a:t>
                      </a:r>
                      <a:r>
                        <a:rPr lang="en-US" altLang="zh-TW" smtClean="0"/>
                        <a:t>2019</a:t>
                      </a:r>
                      <a:r>
                        <a:rPr lang="en-US" altLang="zh-TW" dirty="0"/>
                        <a:t>》)</a:t>
                      </a:r>
                      <a:endParaRPr lang="en-US" altLang="zh-H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u="sng" dirty="0" smtClean="0"/>
                        <a:t>年径流量 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数据来源：</a:t>
                      </a:r>
                      <a:r>
                        <a:rPr lang="en-US" altLang="zh-TW" dirty="0" smtClean="0"/>
                        <a:t>《</a:t>
                      </a:r>
                      <a:r>
                        <a:rPr lang="zh-TW" altLang="en-US" dirty="0" smtClean="0"/>
                        <a:t>中国统计年鉴</a:t>
                      </a:r>
                      <a:r>
                        <a:rPr lang="en-US" altLang="zh-TW" dirty="0" smtClean="0"/>
                        <a:t>2019</a:t>
                      </a:r>
                      <a:r>
                        <a:rPr lang="en-US" altLang="zh-TW" dirty="0"/>
                        <a:t>》)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97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mtClean="0"/>
                        <a:t>黄河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5,464</a:t>
                      </a:r>
                      <a:r>
                        <a:rPr lang="zh-HK" altLang="en-US" dirty="0"/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mtClean="0"/>
                        <a:t>592</a:t>
                      </a:r>
                      <a:r>
                        <a:rPr lang="zh-HK" altLang="en-US" smtClean="0"/>
                        <a:t>亿立方米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07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mtClean="0"/>
                        <a:t>长江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6,300</a:t>
                      </a:r>
                      <a:r>
                        <a:rPr lang="zh-HK" altLang="en-US" dirty="0"/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9,857</a:t>
                      </a:r>
                      <a:r>
                        <a:rPr lang="zh-HK" altLang="en-US" dirty="0" smtClean="0"/>
                        <a:t>亿立方米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993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2521608" y="1528802"/>
            <a:ext cx="6462051" cy="5144560"/>
            <a:chOff x="2521608" y="1528802"/>
            <a:chExt cx="6462051" cy="514456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" t="12692" r="363" b="31026"/>
            <a:stretch/>
          </p:blipFill>
          <p:spPr>
            <a:xfrm>
              <a:off x="2521608" y="1528802"/>
              <a:ext cx="6462051" cy="5144560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2896957" y="5026971"/>
              <a:ext cx="881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图例</a:t>
              </a:r>
              <a:endParaRPr kumimoji="0" lang="zh-HK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3E2BC3E1-C07E-4D25-B8B8-CF2A4F29F41A}"/>
                </a:ext>
              </a:extLst>
            </p:cNvPr>
            <p:cNvSpPr txBox="1"/>
            <p:nvPr/>
          </p:nvSpPr>
          <p:spPr>
            <a:xfrm>
              <a:off x="3261946" y="5409633"/>
              <a:ext cx="1487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第一级阶梯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15B8C3A3-6EE0-4458-8254-7A05627C4ED0}"/>
                </a:ext>
              </a:extLst>
            </p:cNvPr>
            <p:cNvSpPr txBox="1"/>
            <p:nvPr/>
          </p:nvSpPr>
          <p:spPr>
            <a:xfrm>
              <a:off x="3288323" y="5730050"/>
              <a:ext cx="1434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第二级阶梯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301889A8-195F-4E28-9BDA-EA1BDBC06842}"/>
                </a:ext>
              </a:extLst>
            </p:cNvPr>
            <p:cNvSpPr txBox="1"/>
            <p:nvPr/>
          </p:nvSpPr>
          <p:spPr>
            <a:xfrm>
              <a:off x="3299047" y="6081713"/>
              <a:ext cx="1380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第三级阶梯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Speech Bubble: Rectangle 2">
              <a:extLst>
                <a:ext uri="{FF2B5EF4-FFF2-40B4-BE49-F238E27FC236}">
                  <a16:creationId xmlns:a16="http://schemas.microsoft.com/office/drawing/2014/main" id="{7C8042EF-6BA5-4379-8A22-609F2EB9419F}"/>
                </a:ext>
              </a:extLst>
            </p:cNvPr>
            <p:cNvSpPr/>
            <p:nvPr/>
          </p:nvSpPr>
          <p:spPr>
            <a:xfrm>
              <a:off x="6663921" y="5026971"/>
              <a:ext cx="844316" cy="490194"/>
            </a:xfrm>
            <a:prstGeom prst="wedgeRectCallout">
              <a:avLst>
                <a:gd name="adj1" fmla="val -42668"/>
                <a:gd name="adj2" fmla="val -11168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武汉</a:t>
              </a:r>
              <a:endPara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609493" y="4572000"/>
              <a:ext cx="67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长江</a:t>
              </a:r>
              <a:endParaRPr lang="en-US" b="1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503985" y="3534508"/>
              <a:ext cx="67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黄河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1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407376" y="1185985"/>
          <a:ext cx="6995747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739">
                  <a:extLst>
                    <a:ext uri="{9D8B030D-6E8A-4147-A177-3AD203B41FA5}">
                      <a16:colId xmlns:a16="http://schemas.microsoft.com/office/drawing/2014/main" val="3469036102"/>
                    </a:ext>
                  </a:extLst>
                </a:gridCol>
                <a:gridCol w="5249008">
                  <a:extLst>
                    <a:ext uri="{9D8B030D-6E8A-4147-A177-3AD203B41FA5}">
                      <a16:colId xmlns:a16="http://schemas.microsoft.com/office/drawing/2014/main" val="238782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中国的</a:t>
                      </a:r>
                      <a:endParaRPr lang="en-US" altLang="zh-TW" sz="2000" b="1" dirty="0"/>
                    </a:p>
                    <a:p>
                      <a:pPr algn="ctr"/>
                      <a:r>
                        <a:rPr lang="zh-TW" altLang="en-US" sz="2000" b="1" dirty="0" smtClean="0"/>
                        <a:t>三级阶梯地势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smtClean="0"/>
                        <a:t>特征及例子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20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第一级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smtClean="0"/>
                        <a:t>第一级阶梯包括中国西南部</a:t>
                      </a:r>
                      <a:r>
                        <a:rPr lang="zh-TW" altLang="en-US" sz="2000" b="1" smtClean="0"/>
                        <a:t>海拔</a:t>
                      </a:r>
                      <a:r>
                        <a:rPr lang="zh-TW" altLang="en-US" sz="2000" b="1" dirty="0"/>
                        <a:t>平均</a:t>
                      </a:r>
                      <a:r>
                        <a:rPr lang="en-US" altLang="zh-TW" sz="2000" b="1" dirty="0"/>
                        <a:t>4,000</a:t>
                      </a:r>
                      <a:r>
                        <a:rPr lang="zh-TW" altLang="en-US" sz="2000" b="1" dirty="0"/>
                        <a:t>米以上</a:t>
                      </a:r>
                      <a:r>
                        <a:rPr lang="zh-TW" altLang="en-US" sz="2000" dirty="0"/>
                        <a:t>的青藏高原等高山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18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第二级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第二级阶梯的高度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约海拔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1,000-2,000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</a:t>
                      </a: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，部分地区可在</a:t>
                      </a:r>
                      <a:r>
                        <a:rPr kumimoji="0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米以下。</a:t>
                      </a:r>
                      <a:endParaRPr kumimoji="0" lang="en-US" altLang="zh-TW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这个跨越中国中部、北部及西北部的区域分布着一系列在海拔</a:t>
                      </a:r>
                      <a:r>
                        <a:rPr kumimoji="0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1,500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米以上的</a:t>
                      </a: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高地，例如有阿尔泰山脉、天山山脉、内蒙古高原、黄土高原、云贵高原、准噶尔盆地、塔里木盆地、柴达木盆地及四川盆地等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22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smtClean="0"/>
                        <a:t>第三</a:t>
                      </a:r>
                      <a:r>
                        <a:rPr kumimoji="0" lang="zh-TW" alt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级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越过大兴安岭至雪峰山一线，一直至中国东部的海岸，是中国地势的第三级阶梯，是一片高度在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海拔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米以下的平原和丘陵地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第三级阶梯的例子有东北平原、华北平原、长江中下游平原及东南丘陵等</a:t>
                      </a:r>
                      <a:endParaRPr lang="zh-HK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700797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20162" y="126370"/>
            <a:ext cx="758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从上图可见，中国的三级地形地势呈现「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西高东低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」的大势，而各级阶梯的特征及例子如下：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8599" y="237392"/>
            <a:ext cx="770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根据上述中国的三级地形地势图，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位于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第三级阶梯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地势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比较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平缓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。此外，中国的主要河流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如长江及黄河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的流向，也大致反映了中国西高东低的地形大势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参看下图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。而武汉位于长江中游，所以</a:t>
            </a: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水量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充足、土地肥沃、交通</a:t>
            </a: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便利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，故自古以来皆是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中国人口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聚居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的理想地方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3188" y="3124985"/>
            <a:ext cx="9144000" cy="3733015"/>
            <a:chOff x="13188" y="3124985"/>
            <a:chExt cx="9144000" cy="3733015"/>
          </a:xfrm>
        </p:grpSpPr>
        <p:grpSp>
          <p:nvGrpSpPr>
            <p:cNvPr id="3" name="群組 2"/>
            <p:cNvGrpSpPr/>
            <p:nvPr/>
          </p:nvGrpSpPr>
          <p:grpSpPr>
            <a:xfrm>
              <a:off x="13188" y="3124985"/>
              <a:ext cx="9144000" cy="3733015"/>
              <a:chOff x="13188" y="3124985"/>
              <a:chExt cx="9144000" cy="3733015"/>
            </a:xfrm>
          </p:grpSpPr>
          <p:grpSp>
            <p:nvGrpSpPr>
              <p:cNvPr id="25" name="群組 24"/>
              <p:cNvGrpSpPr/>
              <p:nvPr/>
            </p:nvGrpSpPr>
            <p:grpSpPr>
              <a:xfrm>
                <a:off x="13188" y="3124985"/>
                <a:ext cx="9144000" cy="3733015"/>
                <a:chOff x="0" y="3124985"/>
                <a:chExt cx="9144000" cy="3733015"/>
              </a:xfrm>
            </p:grpSpPr>
            <p:grpSp>
              <p:nvGrpSpPr>
                <p:cNvPr id="10" name="Group 21">
                  <a:extLst>
                    <a:ext uri="{FF2B5EF4-FFF2-40B4-BE49-F238E27FC236}">
                      <a16:creationId xmlns:a16="http://schemas.microsoft.com/office/drawing/2014/main" id="{CDDD773C-BCF0-42D7-9024-5BB10BE6DE6D}"/>
                    </a:ext>
                  </a:extLst>
                </p:cNvPr>
                <p:cNvGrpSpPr/>
                <p:nvPr/>
              </p:nvGrpSpPr>
              <p:grpSpPr>
                <a:xfrm>
                  <a:off x="0" y="3124985"/>
                  <a:ext cx="9144000" cy="3733015"/>
                  <a:chOff x="0" y="2960017"/>
                  <a:chExt cx="9144000" cy="3733015"/>
                </a:xfrm>
              </p:grpSpPr>
              <p:pic>
                <p:nvPicPr>
                  <p:cNvPr id="11" name="Picture 3" descr="A close up of a device&#10;&#10;Description automatically generated">
                    <a:extLst>
                      <a:ext uri="{FF2B5EF4-FFF2-40B4-BE49-F238E27FC236}">
                        <a16:creationId xmlns:a16="http://schemas.microsoft.com/office/drawing/2014/main" id="{CE60E4E6-4C1D-405D-94A8-0B9653D611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7141" b="15111"/>
                  <a:stretch/>
                </p:blipFill>
                <p:spPr>
                  <a:xfrm>
                    <a:off x="0" y="2960017"/>
                    <a:ext cx="9144000" cy="3733015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">
                    <a:extLst>
                      <a:ext uri="{FF2B5EF4-FFF2-40B4-BE49-F238E27FC236}">
                        <a16:creationId xmlns:a16="http://schemas.microsoft.com/office/drawing/2014/main" id="{EF8C4330-627D-4FEE-A5C7-90D762A99060}"/>
                      </a:ext>
                    </a:extLst>
                  </p:cNvPr>
                  <p:cNvSpPr txBox="1"/>
                  <p:nvPr/>
                </p:nvSpPr>
                <p:spPr>
                  <a:xfrm>
                    <a:off x="363984" y="3018408"/>
                    <a:ext cx="985421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海拔</a:t>
                    </a:r>
                    <a:r>
                      <a:rPr lang="en-US" sz="1400" dirty="0" smtClean="0">
                        <a:latin typeface="Arial Narrow" panose="020B0606020202030204" pitchFamily="34" charset="0"/>
                      </a:rPr>
                      <a:t> (</a:t>
                    </a:r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米</a:t>
                    </a:r>
                    <a:r>
                      <a:rPr lang="en-US" sz="1400" dirty="0" smtClean="0">
                        <a:latin typeface="Arial Narrow" panose="020B0606020202030204" pitchFamily="34" charset="0"/>
                      </a:rPr>
                      <a:t>)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4" name="TextBox 7">
                    <a:extLst>
                      <a:ext uri="{FF2B5EF4-FFF2-40B4-BE49-F238E27FC236}">
                        <a16:creationId xmlns:a16="http://schemas.microsoft.com/office/drawing/2014/main" id="{B9D008E8-8C76-435F-951F-5BAE98B21D0F}"/>
                      </a:ext>
                    </a:extLst>
                  </p:cNvPr>
                  <p:cNvSpPr txBox="1"/>
                  <p:nvPr/>
                </p:nvSpPr>
                <p:spPr>
                  <a:xfrm>
                    <a:off x="8460419" y="6300266"/>
                    <a:ext cx="523781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 Narrow" panose="020B0606020202030204" pitchFamily="34" charset="0"/>
                      </a:rPr>
                      <a:t>(km)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" name="TextBox 11">
                    <a:extLst>
                      <a:ext uri="{FF2B5EF4-FFF2-40B4-BE49-F238E27FC236}">
                        <a16:creationId xmlns:a16="http://schemas.microsoft.com/office/drawing/2014/main" id="{3B8191D3-79A7-4B0E-B8E2-AD7D2EE3A6EF}"/>
                      </a:ext>
                    </a:extLst>
                  </p:cNvPr>
                  <p:cNvSpPr txBox="1"/>
                  <p:nvPr/>
                </p:nvSpPr>
                <p:spPr>
                  <a:xfrm>
                    <a:off x="6796454" y="5544103"/>
                    <a:ext cx="545379" cy="307777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武汉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9" name="TextBox 12">
                    <a:extLst>
                      <a:ext uri="{FF2B5EF4-FFF2-40B4-BE49-F238E27FC236}">
                        <a16:creationId xmlns:a16="http://schemas.microsoft.com/office/drawing/2014/main" id="{23DCA304-CC70-4E7C-BC83-73677CEB18B1}"/>
                      </a:ext>
                    </a:extLst>
                  </p:cNvPr>
                  <p:cNvSpPr txBox="1"/>
                  <p:nvPr/>
                </p:nvSpPr>
                <p:spPr>
                  <a:xfrm>
                    <a:off x="6005147" y="5547267"/>
                    <a:ext cx="617596" cy="307777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宜昌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20" name="TextBox 13">
                    <a:extLst>
                      <a:ext uri="{FF2B5EF4-FFF2-40B4-BE49-F238E27FC236}">
                        <a16:creationId xmlns:a16="http://schemas.microsoft.com/office/drawing/2014/main" id="{80733AD1-D647-4388-8337-CD64980B7561}"/>
                      </a:ext>
                    </a:extLst>
                  </p:cNvPr>
                  <p:cNvSpPr txBox="1"/>
                  <p:nvPr/>
                </p:nvSpPr>
                <p:spPr>
                  <a:xfrm>
                    <a:off x="5187461" y="5547267"/>
                    <a:ext cx="540407" cy="307777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重庆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22" name="TextBox 15">
                    <a:extLst>
                      <a:ext uri="{FF2B5EF4-FFF2-40B4-BE49-F238E27FC236}">
                        <a16:creationId xmlns:a16="http://schemas.microsoft.com/office/drawing/2014/main" id="{B6B8732E-FFC2-4B3C-B1D6-9F1F52E778A8}"/>
                      </a:ext>
                    </a:extLst>
                  </p:cNvPr>
                  <p:cNvSpPr txBox="1"/>
                  <p:nvPr/>
                </p:nvSpPr>
                <p:spPr>
                  <a:xfrm>
                    <a:off x="3232953" y="5136078"/>
                    <a:ext cx="820302" cy="307777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跳虎峡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23" name="文字方塊 22"/>
                <p:cNvSpPr txBox="1"/>
                <p:nvPr/>
              </p:nvSpPr>
              <p:spPr>
                <a:xfrm>
                  <a:off x="650416" y="6095902"/>
                  <a:ext cx="13979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&lt;</a:t>
                  </a:r>
                  <a:r>
                    <a:rPr kumimoji="0" lang="zh-TW" altLang="en-U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中国西面</a:t>
                  </a:r>
                  <a:r>
                    <a:rPr kumimoji="0" lang="en-US" altLang="zh-TW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&gt;</a:t>
                  </a:r>
                  <a:endParaRPr kumimoji="0" lang="zh-HK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4" name="文字方塊 23"/>
                <p:cNvSpPr txBox="1"/>
                <p:nvPr/>
              </p:nvSpPr>
              <p:spPr>
                <a:xfrm>
                  <a:off x="7161334" y="6068092"/>
                  <a:ext cx="13979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&lt;</a:t>
                  </a:r>
                  <a:r>
                    <a:rPr kumimoji="0" lang="zh-TW" altLang="en-U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中国东面</a:t>
                  </a:r>
                  <a:r>
                    <a:rPr kumimoji="0" lang="en-US" altLang="zh-TW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&gt;</a:t>
                  </a:r>
                  <a:endParaRPr kumimoji="0" lang="zh-HK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  <p:sp>
            <p:nvSpPr>
              <p:cNvPr id="2" name="橢圓 1"/>
              <p:cNvSpPr/>
              <p:nvPr/>
            </p:nvSpPr>
            <p:spPr>
              <a:xfrm>
                <a:off x="6515100" y="3402623"/>
                <a:ext cx="646234" cy="38686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 smtClean="0"/>
              </a:p>
            </p:txBody>
          </p:sp>
          <p:sp>
            <p:nvSpPr>
              <p:cNvPr id="16" name="橢圓 15"/>
              <p:cNvSpPr/>
              <p:nvPr/>
            </p:nvSpPr>
            <p:spPr>
              <a:xfrm>
                <a:off x="6759214" y="5664724"/>
                <a:ext cx="646234" cy="38686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 smtClean="0"/>
              </a:p>
            </p:txBody>
          </p:sp>
        </p:grpSp>
        <p:sp>
          <p:nvSpPr>
            <p:cNvPr id="21" name="圓角矩形圖說文字 20"/>
            <p:cNvSpPr/>
            <p:nvPr/>
          </p:nvSpPr>
          <p:spPr>
            <a:xfrm>
              <a:off x="3910316" y="4040766"/>
              <a:ext cx="1652954" cy="1336431"/>
            </a:xfrm>
            <a:prstGeom prst="wedgeRoundRectCallout">
              <a:avLst>
                <a:gd name="adj1" fmla="val -15514"/>
                <a:gd name="adj2" fmla="val 62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长江的剖面图</a:t>
              </a:r>
              <a:endParaRPr kumimoji="0" lang="zh-HK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34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87924" y="105508"/>
            <a:ext cx="7236067" cy="958361"/>
          </a:xfrm>
          <a:prstGeom prst="cloudCallout">
            <a:avLst>
              <a:gd name="adj1" fmla="val 26658"/>
              <a:gd name="adj2" fmla="val 2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altLang="zh-TW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2) </a:t>
            </a:r>
            <a:r>
              <a:rPr kumimoji="0" lang="zh-TW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武汉的气候及人口</a:t>
            </a:r>
            <a:endParaRPr kumimoji="0" lang="zh-HK" altLang="en-US" sz="3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9808" y="1164134"/>
            <a:ext cx="86780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武汉属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亚热带季风气候区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雨量充沛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全年降水量约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1,110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毫米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、日照充足、四季分明。一年中，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常以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1月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平均气温最低；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而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7月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平均气温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则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最高</a:t>
            </a:r>
            <a:r>
              <a:rPr kumimoji="0" lang="en-US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数据来源：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中国统计年鉴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2019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》)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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2018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年各月的平均气温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摄氏度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数据来源：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中国统计年鉴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2019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》)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由于地理区位、地势及气候条件俱佳，武汉人口众多。根据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武汉统计年鉴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2018》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，武汉全市于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2017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年的常住人口为约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1,089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万人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，而该年年末的户籍人口却只有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8,536,517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人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464527" y="2962031"/>
          <a:ext cx="768594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49">
                  <a:extLst>
                    <a:ext uri="{9D8B030D-6E8A-4147-A177-3AD203B41FA5}">
                      <a16:colId xmlns:a16="http://schemas.microsoft.com/office/drawing/2014/main" val="217154530"/>
                    </a:ext>
                  </a:extLst>
                </a:gridCol>
                <a:gridCol w="543110">
                  <a:extLst>
                    <a:ext uri="{9D8B030D-6E8A-4147-A177-3AD203B41FA5}">
                      <a16:colId xmlns:a16="http://schemas.microsoft.com/office/drawing/2014/main" val="374269058"/>
                    </a:ext>
                  </a:extLst>
                </a:gridCol>
                <a:gridCol w="653869">
                  <a:extLst>
                    <a:ext uri="{9D8B030D-6E8A-4147-A177-3AD203B41FA5}">
                      <a16:colId xmlns:a16="http://schemas.microsoft.com/office/drawing/2014/main" val="1877900522"/>
                    </a:ext>
                  </a:extLst>
                </a:gridCol>
                <a:gridCol w="730184">
                  <a:extLst>
                    <a:ext uri="{9D8B030D-6E8A-4147-A177-3AD203B41FA5}">
                      <a16:colId xmlns:a16="http://schemas.microsoft.com/office/drawing/2014/main" val="2252328428"/>
                    </a:ext>
                  </a:extLst>
                </a:gridCol>
                <a:gridCol w="650630">
                  <a:extLst>
                    <a:ext uri="{9D8B030D-6E8A-4147-A177-3AD203B41FA5}">
                      <a16:colId xmlns:a16="http://schemas.microsoft.com/office/drawing/2014/main" val="760316888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2483361336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1290702389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7729585"/>
                    </a:ext>
                  </a:extLst>
                </a:gridCol>
                <a:gridCol w="677007">
                  <a:extLst>
                    <a:ext uri="{9D8B030D-6E8A-4147-A177-3AD203B41FA5}">
                      <a16:colId xmlns:a16="http://schemas.microsoft.com/office/drawing/2014/main" val="2728209071"/>
                    </a:ext>
                  </a:extLst>
                </a:gridCol>
                <a:gridCol w="668216">
                  <a:extLst>
                    <a:ext uri="{9D8B030D-6E8A-4147-A177-3AD203B41FA5}">
                      <a16:colId xmlns:a16="http://schemas.microsoft.com/office/drawing/2014/main" val="776276501"/>
                    </a:ext>
                  </a:extLst>
                </a:gridCol>
                <a:gridCol w="641838">
                  <a:extLst>
                    <a:ext uri="{9D8B030D-6E8A-4147-A177-3AD203B41FA5}">
                      <a16:colId xmlns:a16="http://schemas.microsoft.com/office/drawing/2014/main" val="3649033038"/>
                    </a:ext>
                  </a:extLst>
                </a:gridCol>
                <a:gridCol w="545123">
                  <a:extLst>
                    <a:ext uri="{9D8B030D-6E8A-4147-A177-3AD203B41FA5}">
                      <a16:colId xmlns:a16="http://schemas.microsoft.com/office/drawing/2014/main" val="1828585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4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8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10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12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636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2.1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12.9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18.7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23.5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26.6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30.3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29.4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24.3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17.1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11.9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5.2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787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0678" y="1749670"/>
            <a:ext cx="88626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因为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武汉是中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国中部的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地理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城市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四通八达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所以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它亦发展成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中国客运量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最大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铁路、航空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公路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枢纽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一，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更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大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内河航运中心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一。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中国的高速铁路，是目前世界上最长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以及最快的高速铁路系统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。现已建成四条横贯东西和四条纵贯南北的高铁线路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即四纵四横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。从现在到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2030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年，中国计划将其高铁网络进一步扩展至八条东西线和八条南北线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即八纵八横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，以使其网络能覆盖中国中部及西部的更多地区。从高铁四纵四横及八纵八横中，武汉皆处于全国的中心区位，是一个超级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运输枢纽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雲朵形圖說文字 2"/>
          <p:cNvSpPr/>
          <p:nvPr/>
        </p:nvSpPr>
        <p:spPr>
          <a:xfrm>
            <a:off x="290145" y="193430"/>
            <a:ext cx="7042638" cy="1389184"/>
          </a:xfrm>
          <a:prstGeom prst="cloudCallout">
            <a:avLst>
              <a:gd name="adj1" fmla="val 47504"/>
              <a:gd name="adj2" fmla="val 2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(3) </a:t>
            </a: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武汉在中国运输网络上的重要性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7" y="1613595"/>
            <a:ext cx="5146426" cy="38598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85398" y="158262"/>
            <a:ext cx="6427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单在武汉市，就有三个超大的火车站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–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武汉、武昌及汉口火车站，包含有高铁、城铁及普通列车的服务，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可达度十分高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1131281" y="2145528"/>
            <a:ext cx="2224454" cy="1397977"/>
          </a:xfrm>
          <a:prstGeom prst="wedgeRoundRectCallout">
            <a:avLst>
              <a:gd name="adj1" fmla="val 70471"/>
              <a:gd name="adj2" fmla="val 147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汉口火车站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是中国全国最大的欧式火车站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E8D14F-5184-40CA-B56A-8A547AF8D5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6" y="4475285"/>
            <a:ext cx="2239295" cy="2299389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2628903" y="5624979"/>
            <a:ext cx="6178056" cy="1086051"/>
          </a:xfrm>
          <a:prstGeom prst="wedgeRoundRectCallout">
            <a:avLst>
              <a:gd name="adj1" fmla="val -62808"/>
              <a:gd name="adj2" fmla="val -32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根据以上武汉的地理、人口及运输网络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资料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，你可否解释为何冠状病毒病在武汉爆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发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后会扩散得那么快？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64945" y="4783016"/>
            <a:ext cx="721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想一想</a:t>
            </a:r>
            <a:endParaRPr kumimoji="0" lang="zh-HK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" y="122549"/>
            <a:ext cx="7126048" cy="110293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/>
              <a:t>冠状病毒病爆发后的蔓延情况</a:t>
            </a:r>
            <a:r>
              <a:rPr lang="en-HK" altLang="zh-TW" b="1" dirty="0"/>
              <a:t/>
            </a:r>
            <a:br>
              <a:rPr lang="en-HK" altLang="zh-TW" b="1" dirty="0"/>
            </a:br>
            <a:r>
              <a:rPr lang="zh-TW" altLang="en-US" b="1" dirty="0" smtClean="0"/>
              <a:t>是怎样的？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4" y="1414019"/>
            <a:ext cx="5806911" cy="4821811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根据世界卫生组织的数据 </a:t>
            </a:r>
            <a:r>
              <a:rPr lang="en-US" altLang="zh-TW" sz="3200" dirty="0" smtClean="0"/>
              <a:t>(</a:t>
            </a:r>
            <a:r>
              <a:rPr lang="en-US" altLang="zh-TW" sz="3200" dirty="0"/>
              <a:t>https://www.who.int/emergencies/diseases/novel-coronavirus-2019/situation-reports) </a:t>
            </a:r>
            <a:r>
              <a:rPr lang="zh-TW" altLang="en-US" sz="3200" dirty="0" smtClean="0">
                <a:solidFill>
                  <a:schemeClr val="tx1"/>
                </a:solidFill>
              </a:rPr>
              <a:t>，图</a:t>
            </a:r>
            <a:r>
              <a:rPr lang="en-US" altLang="zh-TW" sz="3200" dirty="0" smtClean="0">
                <a:solidFill>
                  <a:schemeClr val="tx1"/>
                </a:solidFill>
              </a:rPr>
              <a:t>2</a:t>
            </a:r>
            <a:r>
              <a:rPr lang="zh-TW" altLang="en-US" sz="3200" dirty="0" smtClean="0">
                <a:solidFill>
                  <a:schemeClr val="tx1"/>
                </a:solidFill>
              </a:rPr>
              <a:t>显示</a:t>
            </a:r>
            <a:r>
              <a:rPr lang="en-US" altLang="zh-TW" sz="3200" dirty="0" smtClean="0">
                <a:solidFill>
                  <a:schemeClr val="tx1"/>
                </a:solidFill>
              </a:rPr>
              <a:t>2020</a:t>
            </a:r>
            <a:r>
              <a:rPr lang="zh-TW" altLang="en-US" sz="3200" dirty="0">
                <a:solidFill>
                  <a:schemeClr val="tx1"/>
                </a:solidFill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</a:rPr>
              <a:t>1</a:t>
            </a:r>
            <a:r>
              <a:rPr lang="zh-TW" altLang="en-US" sz="3200" dirty="0">
                <a:solidFill>
                  <a:schemeClr val="tx1"/>
                </a:solidFill>
              </a:rPr>
              <a:t>月</a:t>
            </a:r>
            <a:r>
              <a:rPr lang="en-US" altLang="zh-TW" sz="3200" dirty="0" smtClean="0">
                <a:solidFill>
                  <a:schemeClr val="tx1"/>
                </a:solidFill>
              </a:rPr>
              <a:t>20</a:t>
            </a:r>
            <a:r>
              <a:rPr lang="zh-TW" altLang="en-US" sz="3200" dirty="0" smtClean="0">
                <a:solidFill>
                  <a:schemeClr val="tx1"/>
                </a:solidFill>
              </a:rPr>
              <a:t>日冠状病毒病的蔓延情况。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3200" dirty="0">
                <a:solidFill>
                  <a:schemeClr val="tx1"/>
                </a:solidFill>
              </a:rPr>
              <a:t>   </a:t>
            </a:r>
            <a:r>
              <a:rPr lang="zh-TW" altLang="en-US" sz="3200" dirty="0" smtClean="0">
                <a:solidFill>
                  <a:schemeClr val="tx1"/>
                </a:solidFill>
              </a:rPr>
              <a:t>现时的蔓延情况又是怎样的？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2EFB110-6C05-46EC-8FE6-C6B412AF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9" y="2129640"/>
            <a:ext cx="2676293" cy="25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15C1366-81C9-476F-A528-38EF099D2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99"/>
            <a:ext cx="9144000" cy="5828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85DD30-7E41-4940-925F-E3345F0D7373}"/>
              </a:ext>
            </a:extLst>
          </p:cNvPr>
          <p:cNvSpPr txBox="1"/>
          <p:nvPr/>
        </p:nvSpPr>
        <p:spPr>
          <a:xfrm>
            <a:off x="254523" y="5903893"/>
            <a:ext cx="79279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2  2020</a:t>
            </a:r>
            <a:r>
              <a:rPr lang="zh-TW" altLang="en-US" sz="2800" dirty="0"/>
              <a:t>年</a:t>
            </a:r>
            <a:r>
              <a:rPr lang="en-US" altLang="zh-TW" sz="2800" dirty="0"/>
              <a:t>1</a:t>
            </a:r>
            <a:r>
              <a:rPr lang="zh-TW" altLang="en-US" sz="2800" dirty="0"/>
              <a:t>月</a:t>
            </a:r>
            <a:r>
              <a:rPr lang="en-US" altLang="zh-TW" sz="2800" dirty="0"/>
              <a:t>20</a:t>
            </a:r>
            <a:r>
              <a:rPr lang="zh-TW" altLang="en-US" sz="2800" dirty="0"/>
              <a:t>日有確診冠狀病毒病</a:t>
            </a:r>
            <a:endParaRPr lang="en-HK" altLang="zh-TW" sz="2800" dirty="0"/>
          </a:p>
          <a:p>
            <a:r>
              <a:rPr lang="en-HK" altLang="zh-TW" sz="2800" dirty="0"/>
              <a:t>       </a:t>
            </a:r>
            <a:r>
              <a:rPr lang="zh-TW" altLang="en-US" sz="2800" dirty="0"/>
              <a:t>個案的國家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3944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9D3B-9384-4BAA-AAC0-A5B8E9B9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4" y="276459"/>
            <a:ext cx="7173798" cy="1262195"/>
          </a:xfrm>
        </p:spPr>
        <p:txBody>
          <a:bodyPr>
            <a:normAutofit/>
          </a:bodyPr>
          <a:lstStyle/>
          <a:p>
            <a:pPr algn="ctr"/>
            <a:r>
              <a:rPr lang="en-US" altLang="zh-TW" b="1" u="sng" dirty="0" smtClean="0">
                <a:solidFill>
                  <a:srgbClr val="00B050"/>
                </a:solidFill>
              </a:rPr>
              <a:t>&lt;</a:t>
            </a:r>
            <a:r>
              <a:rPr lang="zh-TW" altLang="en-US" b="1" u="sng" dirty="0" smtClean="0">
                <a:solidFill>
                  <a:srgbClr val="00B050"/>
                </a:solidFill>
              </a:rPr>
              <a:t>给地理科学生的学习建议</a:t>
            </a:r>
            <a:r>
              <a:rPr lang="en-US" altLang="zh-TW" b="1" u="sng" dirty="0">
                <a:solidFill>
                  <a:srgbClr val="00B050"/>
                </a:solidFill>
              </a:rPr>
              <a:t/>
            </a:r>
            <a:br>
              <a:rPr lang="en-US" altLang="zh-TW" b="1" u="sng" dirty="0">
                <a:solidFill>
                  <a:srgbClr val="00B050"/>
                </a:solidFill>
              </a:rPr>
            </a:br>
            <a:r>
              <a:rPr lang="zh-TW" altLang="en-US" b="1" u="sng" dirty="0" smtClean="0">
                <a:solidFill>
                  <a:srgbClr val="00B050"/>
                </a:solidFill>
              </a:rPr>
              <a:t>及学习资源</a:t>
            </a:r>
            <a:r>
              <a:rPr lang="en-US" altLang="zh-TW" b="1" u="sng" dirty="0" smtClean="0">
                <a:solidFill>
                  <a:srgbClr val="00B050"/>
                </a:solidFill>
              </a:rPr>
              <a:t>&gt;</a:t>
            </a:r>
            <a:endParaRPr lang="en-HK" b="1" u="sng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1D198-5174-4CA0-AC98-261419D37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4989" y="1826172"/>
            <a:ext cx="3513388" cy="39569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200" b="1" u="sng" dirty="0">
                <a:solidFill>
                  <a:schemeClr val="accent1">
                    <a:lumMod val="75000"/>
                  </a:schemeClr>
                </a:solidFill>
              </a:rPr>
              <a:t>中一至中三</a:t>
            </a:r>
            <a:endParaRPr lang="en-HK" altLang="zh-TW" sz="32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sz="3200" dirty="0" smtClean="0">
                <a:solidFill>
                  <a:schemeClr val="tx1"/>
                </a:solidFill>
              </a:rPr>
              <a:t>请阅读本简报的第</a:t>
            </a:r>
            <a:r>
              <a:rPr lang="en-US" altLang="zh-TW" sz="3200" dirty="0" smtClean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一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至第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二</a:t>
            </a:r>
            <a:r>
              <a:rPr lang="en-US" altLang="zh-TW" sz="3200" dirty="0" smtClean="0">
                <a:solidFill>
                  <a:schemeClr val="tx1"/>
                </a:solidFill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</a:rPr>
              <a:t>部分，并完成学生工作纸第</a:t>
            </a:r>
            <a:r>
              <a:rPr lang="en-US" altLang="zh-TW" sz="3200" dirty="0" smtClean="0">
                <a:solidFill>
                  <a:schemeClr val="tx1"/>
                </a:solidFill>
              </a:rPr>
              <a:t>2-15</a:t>
            </a:r>
            <a:r>
              <a:rPr lang="zh-TW" altLang="en-US" sz="3200" dirty="0" smtClean="0">
                <a:solidFill>
                  <a:schemeClr val="tx1"/>
                </a:solidFill>
              </a:rPr>
              <a:t>页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HK" altLang="zh-TW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HK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7670BFA-6767-46F1-99CA-5D1C6D49A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" y="2024134"/>
            <a:ext cx="3721236" cy="31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24E6E-A4EB-46B0-8E16-245251A40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71340"/>
            <a:ext cx="6347714" cy="5882326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你</a:t>
            </a:r>
            <a:r>
              <a:rPr lang="en-US" altLang="zh-TW" sz="3200" dirty="0"/>
              <a:t>(</a:t>
            </a:r>
            <a:r>
              <a:rPr lang="zh-TW" altLang="en-US" sz="3200" dirty="0"/>
              <a:t>初中地理科學生</a:t>
            </a:r>
            <a:r>
              <a:rPr lang="en-US" altLang="zh-TW" sz="3200" dirty="0"/>
              <a:t>)</a:t>
            </a:r>
            <a:r>
              <a:rPr lang="zh-TW" altLang="en-US" sz="3200" dirty="0"/>
              <a:t>可利用</a:t>
            </a:r>
            <a:r>
              <a:rPr lang="zh-TW" altLang="en-US" sz="3200" dirty="0">
                <a:solidFill>
                  <a:schemeClr val="tx1"/>
                </a:solidFill>
              </a:rPr>
              <a:t>一</a:t>
            </a:r>
            <a:r>
              <a:rPr lang="zh-TW" altLang="en-US" sz="3200" dirty="0"/>
              <a:t>些</a:t>
            </a:r>
            <a:r>
              <a:rPr lang="zh-TW" altLang="en-US" sz="3200" dirty="0">
                <a:solidFill>
                  <a:schemeClr val="tx1"/>
                </a:solidFill>
              </a:rPr>
              <a:t>經核實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如世界衛生組織及香港衛生署衛生防護中心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的</a:t>
            </a:r>
            <a:r>
              <a:rPr lang="zh-TW" altLang="en-US" sz="3200" dirty="0"/>
              <a:t>數據，學會一些基本的地理技能，特別是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數據處理、展示及分析</a:t>
            </a:r>
            <a:r>
              <a:rPr lang="zh-TW" altLang="en-US" sz="3200" dirty="0"/>
              <a:t>的能力</a:t>
            </a:r>
            <a:endParaRPr lang="en-HK" altLang="zh-TW" sz="3200" dirty="0"/>
          </a:p>
          <a:p>
            <a:r>
              <a:rPr lang="zh-TW" altLang="en-US" sz="3200" dirty="0"/>
              <a:t>你可利用網上有關世界各地的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(1)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感染確診數字及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(2)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死亡數字</a:t>
            </a:r>
            <a:r>
              <a:rPr lang="zh-TW" altLang="en-US" sz="3200" dirty="0"/>
              <a:t>，並使用以下三種地理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圖表</a:t>
            </a:r>
            <a:r>
              <a:rPr lang="zh-TW" altLang="en-US" sz="3200" dirty="0"/>
              <a:t>及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地圖</a:t>
            </a:r>
            <a:r>
              <a:rPr lang="zh-TW" altLang="en-US" sz="3200" dirty="0"/>
              <a:t>來展示數據：</a:t>
            </a:r>
            <a:endParaRPr lang="en-HK" altLang="zh-TW" sz="3200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6894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CBB1E-90EB-4427-88AD-2C35D1D9A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1" y="198934"/>
            <a:ext cx="7411931" cy="6652204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点示图及比例符号图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例如可用来展示香港各区</a:t>
            </a:r>
            <a:r>
              <a:rPr lang="zh-TW" altLang="en-US" sz="3200" dirty="0" smtClean="0">
                <a:solidFill>
                  <a:schemeClr val="tx1"/>
                </a:solidFill>
              </a:rPr>
              <a:t>位</a:t>
            </a:r>
            <a:r>
              <a:rPr lang="zh-TW" altLang="en-US" sz="3200" dirty="0" smtClean="0"/>
              <a:t>的感染确诊数字</a:t>
            </a:r>
            <a:r>
              <a:rPr lang="en-US" altLang="zh-TW" sz="3200" dirty="0" smtClean="0"/>
              <a:t>) [</a:t>
            </a:r>
            <a:r>
              <a:rPr lang="zh-TW" altLang="en-US" sz="3200" dirty="0" smtClean="0"/>
              <a:t>注：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本地层面</a:t>
            </a:r>
            <a:r>
              <a:rPr lang="en-US" altLang="zh-TW" sz="3200" dirty="0" smtClean="0"/>
              <a:t>]</a:t>
            </a:r>
            <a:endParaRPr lang="en-HK" altLang="zh-TW" sz="3200" dirty="0"/>
          </a:p>
          <a:p>
            <a:pPr>
              <a:buFont typeface="+mj-lt"/>
              <a:buAutoNum type="arabicPeriod"/>
            </a:pP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加插了棒形图的地图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例如可用来展示中国各省的感染确诊数字及死亡数字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即两组数据</a:t>
            </a:r>
            <a:r>
              <a:rPr lang="en-US" altLang="zh-TW" sz="3200" dirty="0" smtClean="0"/>
              <a:t>))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[</a:t>
            </a:r>
            <a:r>
              <a:rPr lang="zh-TW" altLang="en-US" sz="3200" dirty="0" smtClean="0"/>
              <a:t>注：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国家层面</a:t>
            </a:r>
            <a:r>
              <a:rPr lang="en-US" altLang="zh-TW" sz="3200" dirty="0" smtClean="0"/>
              <a:t>]</a:t>
            </a:r>
            <a:endParaRPr lang="en-HK" altLang="zh-TW" sz="3200" dirty="0"/>
          </a:p>
          <a:p>
            <a:pPr>
              <a:buFont typeface="+mj-lt"/>
              <a:buAutoNum type="arabicPeriod"/>
            </a:pP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等值区域图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例如可用来展示全球各国的感染确诊数字</a:t>
            </a:r>
            <a:r>
              <a:rPr lang="en-US" altLang="zh-TW" sz="3200" dirty="0" smtClean="0"/>
              <a:t>) [</a:t>
            </a:r>
            <a:r>
              <a:rPr lang="zh-TW" altLang="en-US" sz="3200" dirty="0" smtClean="0"/>
              <a:t>注：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全球层面</a:t>
            </a:r>
            <a:r>
              <a:rPr lang="en-US" altLang="zh-TW" sz="3200" dirty="0" smtClean="0"/>
              <a:t>]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3200" dirty="0" smtClean="0"/>
              <a:t>*详情请参看</a:t>
            </a:r>
            <a:r>
              <a:rPr lang="zh-TW" altLang="en-US" sz="3200" dirty="0" smtClean="0">
                <a:solidFill>
                  <a:schemeClr val="accent3">
                    <a:lumMod val="75000"/>
                  </a:schemeClr>
                </a:solidFill>
              </a:rPr>
              <a:t>学生工作纸第</a:t>
            </a:r>
            <a:r>
              <a:rPr lang="en-US" altLang="zh-TW" sz="3200" dirty="0" smtClean="0">
                <a:solidFill>
                  <a:schemeClr val="accent3">
                    <a:lumMod val="75000"/>
                  </a:schemeClr>
                </a:solidFill>
              </a:rPr>
              <a:t>4-9</a:t>
            </a:r>
            <a:r>
              <a:rPr lang="zh-TW" altLang="en-US" sz="3200" dirty="0" smtClean="0">
                <a:solidFill>
                  <a:schemeClr val="accent3">
                    <a:lumMod val="75000"/>
                  </a:schemeClr>
                </a:solidFill>
              </a:rPr>
              <a:t>页</a:t>
            </a:r>
            <a:endParaRPr lang="en-HK" altLang="zh-TW" sz="32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200" dirty="0" smtClean="0"/>
              <a:t>**注：以上三种图表的绘制及分析，是以地理科中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1)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本地层面、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2)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国家层面 及 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3)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全球层面</a:t>
            </a:r>
            <a:r>
              <a:rPr lang="zh-TW" altLang="en-US" sz="3200" dirty="0" smtClean="0"/>
              <a:t> 的学习架构及分析概念为基础</a:t>
            </a:r>
            <a:r>
              <a:rPr lang="zh-TW" altLang="en-US" sz="3200" dirty="0" smtClean="0">
                <a:solidFill>
                  <a:srgbClr val="FF0000"/>
                </a:solidFill>
              </a:rPr>
              <a:t>，</a:t>
            </a:r>
            <a:r>
              <a:rPr lang="zh-TW" altLang="en-US" sz="3200" dirty="0" smtClean="0">
                <a:solidFill>
                  <a:schemeClr val="tx1"/>
                </a:solidFill>
              </a:rPr>
              <a:t>你同时可认识不同地区的互动关系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>
              <a:buFont typeface="+mj-lt"/>
              <a:buAutoNum type="arabicPeriod"/>
            </a:pPr>
            <a:endParaRPr lang="en-US" altLang="zh-TW" sz="2400" dirty="0"/>
          </a:p>
          <a:p>
            <a:pPr>
              <a:buFont typeface="+mj-lt"/>
              <a:buAutoNum type="arabicPeriod"/>
            </a:pP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451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8" y="424371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(1)</a:t>
            </a:r>
            <a:r>
              <a:rPr lang="zh-TW" altLang="en-US" b="1" dirty="0"/>
              <a:t> </a:t>
            </a:r>
            <a:r>
              <a:rPr lang="zh-TW" altLang="en-US" b="1" dirty="0" smtClean="0"/>
              <a:t>点示图及比例符号图简介：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18" y="1403522"/>
            <a:ext cx="4233682" cy="5030107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点示图可显示某些事物或现象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例如商店和银行）的空间分布。我们可以使用相同大小的圆点或符号，如图 </a:t>
            </a:r>
            <a:r>
              <a:rPr lang="en-US" altLang="zh-TW" sz="3200" dirty="0" smtClean="0"/>
              <a:t>3</a:t>
            </a:r>
            <a:r>
              <a:rPr lang="zh-TW" altLang="en-US" sz="3200" dirty="0" smtClean="0"/>
              <a:t>；也可以使用按比例大小不同的符号以显示不同的数值（图 </a:t>
            </a:r>
            <a:r>
              <a:rPr lang="en-US" altLang="zh-TW" sz="3200" dirty="0" smtClean="0"/>
              <a:t>4</a:t>
            </a:r>
            <a:r>
              <a:rPr lang="zh-TW" altLang="en-US" sz="3200" dirty="0"/>
              <a:t>）</a:t>
            </a:r>
            <a:endParaRPr lang="en-HK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C3A24-B61B-4145-8C80-E41710456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42" y="2012632"/>
            <a:ext cx="2794167" cy="28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407194" y="150107"/>
            <a:ext cx="6144435" cy="6604467"/>
            <a:chOff x="407194" y="150107"/>
            <a:chExt cx="6144435" cy="66044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58E017F-5C4A-4CFA-9671-89786F78D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34" t="15556" r="30391" b="6944"/>
            <a:stretch/>
          </p:blipFill>
          <p:spPr>
            <a:xfrm>
              <a:off x="407194" y="150107"/>
              <a:ext cx="5965326" cy="660446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4BC559-0678-49EE-B9BA-0193E4083A8A}"/>
                </a:ext>
              </a:extLst>
            </p:cNvPr>
            <p:cNvSpPr txBox="1"/>
            <p:nvPr/>
          </p:nvSpPr>
          <p:spPr>
            <a:xfrm>
              <a:off x="3389857" y="5728735"/>
              <a:ext cx="3161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/>
                <a:t>图</a:t>
              </a:r>
              <a:r>
                <a:rPr lang="en-US" altLang="zh-TW" sz="2800" dirty="0" smtClean="0"/>
                <a:t>3  </a:t>
              </a:r>
              <a:r>
                <a:rPr lang="zh-TW" altLang="en-US" sz="2800" dirty="0" smtClean="0"/>
                <a:t>点示图的例子</a:t>
              </a:r>
              <a:endParaRPr lang="en-HK" sz="2800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615461" y="580293"/>
              <a:ext cx="196947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日本主要活火山</a:t>
              </a:r>
              <a:endParaRPr lang="en-US" altLang="zh-TW" dirty="0" smtClean="0"/>
            </a:p>
            <a:p>
              <a:r>
                <a:rPr lang="zh-TW" altLang="en-US" dirty="0" smtClean="0"/>
                <a:t>及地震分布图</a:t>
              </a:r>
              <a:endParaRPr lang="en-US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679331" y="5583046"/>
              <a:ext cx="13716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图例</a:t>
              </a:r>
              <a:endPara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地震</a:t>
              </a:r>
              <a:endPara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活火山</a:t>
              </a:r>
              <a:endParaRPr 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橢圓 7"/>
            <p:cNvSpPr/>
            <p:nvPr/>
          </p:nvSpPr>
          <p:spPr>
            <a:xfrm>
              <a:off x="1951892" y="6005146"/>
              <a:ext cx="87923" cy="791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1916723" y="6251955"/>
              <a:ext cx="123092" cy="104883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28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E80317-9FFC-45F2-B5D5-168AC066C06E}"/>
              </a:ext>
            </a:extLst>
          </p:cNvPr>
          <p:cNvSpPr txBox="1"/>
          <p:nvPr/>
        </p:nvSpPr>
        <p:spPr>
          <a:xfrm>
            <a:off x="512249" y="4535441"/>
            <a:ext cx="740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4  </a:t>
            </a:r>
            <a:r>
              <a:rPr lang="zh-TW" altLang="en-US" sz="2800" dirty="0" smtClean="0"/>
              <a:t>点示图、比例符号图与等值区域图的分别 </a:t>
            </a:r>
            <a:endParaRPr lang="en-HK" sz="2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0" y="1482053"/>
            <a:ext cx="8974481" cy="2721770"/>
            <a:chOff x="0" y="1482053"/>
            <a:chExt cx="8974481" cy="27217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41A72E-37D5-4E74-9609-2DEAEDE86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641" t="37917" r="21172" b="31250"/>
            <a:stretch/>
          </p:blipFill>
          <p:spPr>
            <a:xfrm>
              <a:off x="0" y="1482053"/>
              <a:ext cx="8974481" cy="2721770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597877" y="3455377"/>
              <a:ext cx="1081454" cy="400110"/>
            </a:xfrm>
            <a:prstGeom prst="rect">
              <a:avLst/>
            </a:prstGeom>
            <a:solidFill>
              <a:srgbClr val="FDF5F1"/>
            </a:solidFill>
            <a:ln>
              <a:solidFill>
                <a:srgbClr val="FDF5F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/>
                <a:t>点示图</a:t>
              </a:r>
              <a:endParaRPr lang="en-US" sz="2000" dirty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593731" y="3455377"/>
              <a:ext cx="1621651" cy="400110"/>
            </a:xfrm>
            <a:prstGeom prst="rect">
              <a:avLst/>
            </a:prstGeom>
            <a:solidFill>
              <a:srgbClr val="FDF5F1"/>
            </a:solidFill>
            <a:ln>
              <a:solidFill>
                <a:srgbClr val="FDF5F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/>
                <a:t>比例符号图</a:t>
              </a:r>
              <a:endParaRPr lang="en-US" sz="20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853354" y="3455377"/>
              <a:ext cx="1573823" cy="400110"/>
            </a:xfrm>
            <a:prstGeom prst="rect">
              <a:avLst/>
            </a:prstGeom>
            <a:solidFill>
              <a:srgbClr val="FDF5F1"/>
            </a:solidFill>
            <a:ln>
              <a:solidFill>
                <a:srgbClr val="FDF5F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/>
                <a:t>等值区域图</a:t>
              </a:r>
              <a:endParaRPr lang="en-US" sz="2000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919546" y="3455377"/>
              <a:ext cx="1793631" cy="707886"/>
            </a:xfrm>
            <a:prstGeom prst="rect">
              <a:avLst/>
            </a:prstGeom>
            <a:solidFill>
              <a:srgbClr val="FDF5F1"/>
            </a:solidFill>
            <a:ln>
              <a:solidFill>
                <a:srgbClr val="FDF5F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 smtClean="0"/>
                <a:t>含</a:t>
              </a:r>
              <a:r>
                <a:rPr lang="zh-TW" altLang="en-US" sz="2000" dirty="0"/>
                <a:t>比例符</a:t>
              </a:r>
              <a:r>
                <a:rPr lang="zh-TW" altLang="en-US" sz="2000" dirty="0" smtClean="0"/>
                <a:t>号的</a:t>
              </a:r>
              <a:endParaRPr lang="en-US" altLang="zh-TW" sz="2000" dirty="0" smtClean="0"/>
            </a:p>
            <a:p>
              <a:pPr algn="ctr"/>
              <a:r>
                <a:rPr lang="zh-TW" altLang="en-US" sz="2000" dirty="0" smtClean="0"/>
                <a:t>等值区</a:t>
              </a:r>
              <a:r>
                <a:rPr lang="zh-TW" altLang="en-US" sz="2000" dirty="0"/>
                <a:t>域</a:t>
              </a:r>
              <a:r>
                <a:rPr lang="zh-TW" altLang="en-US" sz="2000" dirty="0" smtClean="0"/>
                <a:t>图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78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06" y="720562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(2)</a:t>
            </a:r>
            <a:r>
              <a:rPr lang="zh-TW" altLang="en-US" b="1" dirty="0"/>
              <a:t> </a:t>
            </a:r>
            <a:r>
              <a:rPr lang="zh-TW" altLang="en-US" b="1" dirty="0" smtClean="0"/>
              <a:t>等值区域图简介：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470581"/>
            <a:ext cx="6447501" cy="424778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等值区域图是主题地图的一种，它利用图例所示的数值绘制阴影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或深浅颜色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区以配合主题。此类地图适合显示如土地利用和人口上的数据差异 （图 </a:t>
            </a:r>
            <a:r>
              <a:rPr lang="en-US" altLang="zh-TW" sz="3200" dirty="0" smtClean="0"/>
              <a:t>5</a:t>
            </a:r>
            <a:r>
              <a:rPr lang="zh-TW" altLang="en-US" sz="3200" dirty="0" smtClean="0"/>
              <a:t>），它能更好地展现出一个随空间变化的视觉效果。 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11308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4DAD33-CF7B-4489-B849-75FBD630E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5" t="13749" r="21406" b="8473"/>
          <a:stretch/>
        </p:blipFill>
        <p:spPr>
          <a:xfrm>
            <a:off x="197447" y="197962"/>
            <a:ext cx="7124397" cy="5457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41F4D-FFA5-45F3-9B52-3DD50E8E40BD}"/>
              </a:ext>
            </a:extLst>
          </p:cNvPr>
          <p:cNvSpPr txBox="1"/>
          <p:nvPr/>
        </p:nvSpPr>
        <p:spPr>
          <a:xfrm>
            <a:off x="1483028" y="5795760"/>
            <a:ext cx="4405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5  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等值区域图的例子</a:t>
            </a:r>
            <a:endParaRPr lang="en-HK" sz="2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881554" y="501162"/>
            <a:ext cx="40074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月入</a:t>
            </a:r>
            <a:r>
              <a:rPr lang="en-US" altLang="zh-TW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$40,000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以上的</a:t>
            </a:r>
            <a:r>
              <a:rPr lang="zh-CN" altLang="en-US" sz="1600" b="1" dirty="0"/>
              <a:t>香港</a:t>
            </a:r>
            <a:r>
              <a:rPr lang="zh-CN" altLang="en-US" sz="1600" b="1" dirty="0" smtClean="0"/>
              <a:t>居住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人口</a:t>
            </a:r>
            <a:r>
              <a:rPr lang="en-US" altLang="zh-TW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(2006)</a:t>
            </a:r>
            <a:endParaRPr lang="en-US" sz="1600" b="1" dirty="0"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89" y="257595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(3)</a:t>
            </a:r>
            <a:r>
              <a:rPr lang="zh-TW" altLang="en-US" b="1" dirty="0"/>
              <a:t> </a:t>
            </a:r>
            <a:r>
              <a:rPr lang="zh-TW" altLang="en-US" b="1" dirty="0" smtClean="0"/>
              <a:t>加插了棒形图的地图简介：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2" y="933254"/>
            <a:ext cx="6648320" cy="4785107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棒形图</a:t>
            </a:r>
            <a:r>
              <a:rPr lang="zh-TW" altLang="en-US" sz="3200" dirty="0" smtClean="0"/>
              <a:t>适用于显示不同类别的数值，它有助比较不同地点所</a:t>
            </a:r>
            <a:r>
              <a:rPr lang="zh-TW" altLang="en-US" sz="3200" dirty="0" smtClean="0">
                <a:solidFill>
                  <a:schemeClr val="tx1"/>
                </a:solidFill>
              </a:rPr>
              <a:t>蒐</a:t>
            </a:r>
            <a:r>
              <a:rPr lang="zh-TW" altLang="en-US" sz="3200" dirty="0" smtClean="0"/>
              <a:t>集得来的数据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例如：图 </a:t>
            </a:r>
            <a:r>
              <a:rPr lang="en-US" altLang="zh-TW" sz="3200" dirty="0" smtClean="0"/>
              <a:t>6</a:t>
            </a:r>
            <a:r>
              <a:rPr lang="en-US" altLang="zh-TW" sz="3200" dirty="0"/>
              <a:t>) </a:t>
            </a:r>
          </a:p>
          <a:p>
            <a:endParaRPr lang="en-HK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52EB8-240A-4363-B6AC-0DE8953B86B6}"/>
              </a:ext>
            </a:extLst>
          </p:cNvPr>
          <p:cNvSpPr txBox="1"/>
          <p:nvPr/>
        </p:nvSpPr>
        <p:spPr>
          <a:xfrm>
            <a:off x="1167590" y="5924746"/>
            <a:ext cx="492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6  </a:t>
            </a:r>
            <a:r>
              <a:rPr lang="zh-TW" altLang="en-US" sz="2800" dirty="0" smtClean="0"/>
              <a:t>棒形图的例子</a:t>
            </a:r>
            <a:endParaRPr lang="en-HK" sz="2800" dirty="0"/>
          </a:p>
        </p:txBody>
      </p:sp>
      <p:grpSp>
        <p:nvGrpSpPr>
          <p:cNvPr id="9" name="群組 8"/>
          <p:cNvGrpSpPr/>
          <p:nvPr/>
        </p:nvGrpSpPr>
        <p:grpSpPr>
          <a:xfrm>
            <a:off x="1143732" y="2585906"/>
            <a:ext cx="5570022" cy="3274598"/>
            <a:chOff x="1143732" y="2585906"/>
            <a:chExt cx="5570022" cy="3274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D4F17A-6CA6-4D18-8B05-C3BC327A1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843" t="23848" r="29453" b="33611"/>
            <a:stretch/>
          </p:blipFill>
          <p:spPr>
            <a:xfrm>
              <a:off x="1143732" y="2585906"/>
              <a:ext cx="5570022" cy="327459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2637692" y="2778369"/>
              <a:ext cx="2171700" cy="378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交通流量调查结果</a:t>
              </a:r>
              <a:endParaRPr lang="en-US" b="1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952391" y="3824654"/>
              <a:ext cx="47478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/>
                <a:t>区</a:t>
              </a:r>
              <a:r>
                <a:rPr lang="en-US" altLang="zh-TW" sz="1400" b="1" dirty="0" smtClean="0"/>
                <a:t>1</a:t>
              </a:r>
            </a:p>
            <a:p>
              <a:r>
                <a:rPr lang="zh-TW" altLang="en-US" sz="1400" b="1" dirty="0" smtClean="0"/>
                <a:t>区</a:t>
              </a:r>
              <a:r>
                <a:rPr lang="en-US" altLang="zh-TW" sz="1400" b="1" dirty="0" smtClean="0"/>
                <a:t>2</a:t>
              </a:r>
              <a:endParaRPr lang="en-US" sz="1400" b="1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1608992" y="5363308"/>
              <a:ext cx="41939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私家车   的士       小巴   巴士     贷车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792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73A8B-77A9-43F8-A9DA-01CE6585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52" y="183971"/>
            <a:ext cx="6447501" cy="2182157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接迭式复合棒形图（图 </a:t>
            </a:r>
            <a:r>
              <a:rPr lang="en-US" altLang="zh-TW" sz="3200" dirty="0" smtClean="0"/>
              <a:t>7</a:t>
            </a:r>
            <a:r>
              <a:rPr lang="zh-TW" altLang="en-US" sz="3200" dirty="0" smtClean="0"/>
              <a:t>）把分组数据放于不同的类别中，它能清楚地显示各分组数据在不同类别中的贡献</a:t>
            </a:r>
            <a:endParaRPr lang="en-HK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E9F09-DE5F-4E04-B2BF-3295DEF957F1}"/>
              </a:ext>
            </a:extLst>
          </p:cNvPr>
          <p:cNvSpPr txBox="1"/>
          <p:nvPr/>
        </p:nvSpPr>
        <p:spPr>
          <a:xfrm>
            <a:off x="1385741" y="6150809"/>
            <a:ext cx="544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图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7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接迭式复合棒形图的例子</a:t>
            </a:r>
            <a:endParaRPr kumimoji="0" lang="en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810182" y="2224104"/>
            <a:ext cx="7141327" cy="3940877"/>
            <a:chOff x="810182" y="2224104"/>
            <a:chExt cx="7141327" cy="3940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0E6749-7074-4072-A0A4-C1DF38F93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84" t="25806" r="31097" b="26111"/>
            <a:stretch/>
          </p:blipFill>
          <p:spPr>
            <a:xfrm>
              <a:off x="1385741" y="2224104"/>
              <a:ext cx="5656082" cy="3940877"/>
            </a:xfrm>
            <a:prstGeom prst="rect">
              <a:avLst/>
            </a:prstGeom>
          </p:spPr>
        </p:pic>
        <p:sp>
          <p:nvSpPr>
            <p:cNvPr id="2" name="Speech Bubble: Rectangle 1">
              <a:extLst>
                <a:ext uri="{FF2B5EF4-FFF2-40B4-BE49-F238E27FC236}">
                  <a16:creationId xmlns:a16="http://schemas.microsoft.com/office/drawing/2014/main" id="{006376C4-E143-4801-8D9C-A85FD76079BC}"/>
                </a:ext>
              </a:extLst>
            </p:cNvPr>
            <p:cNvSpPr/>
            <p:nvPr/>
          </p:nvSpPr>
          <p:spPr>
            <a:xfrm>
              <a:off x="6132136" y="2752316"/>
              <a:ext cx="1819373" cy="546755"/>
            </a:xfrm>
            <a:prstGeom prst="wedgeRectCallout">
              <a:avLst>
                <a:gd name="adj1" fmla="val -47258"/>
                <a:gd name="adj2" fmla="val 8319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分组数据</a:t>
              </a:r>
              <a:endParaRPr kumimoji="0" lang="en-HK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7" name="Speech Bubble: Rectangle 6">
              <a:extLst>
                <a:ext uri="{FF2B5EF4-FFF2-40B4-BE49-F238E27FC236}">
                  <a16:creationId xmlns:a16="http://schemas.microsoft.com/office/drawing/2014/main" id="{926C0982-3627-485F-97D3-87ADB840D995}"/>
                </a:ext>
              </a:extLst>
            </p:cNvPr>
            <p:cNvSpPr/>
            <p:nvPr/>
          </p:nvSpPr>
          <p:spPr>
            <a:xfrm>
              <a:off x="810182" y="5095006"/>
              <a:ext cx="1151117" cy="546755"/>
            </a:xfrm>
            <a:prstGeom prst="wedgeRectCallout">
              <a:avLst>
                <a:gd name="adj1" fmla="val 96664"/>
                <a:gd name="adj2" fmla="val -426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类别</a:t>
              </a:r>
              <a:endParaRPr kumimoji="0" lang="en-HK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963008" y="2366128"/>
              <a:ext cx="202223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人口年龄结构</a:t>
              </a:r>
              <a:endParaRPr lang="en-US" b="1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321169" y="5565531"/>
              <a:ext cx="334107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/>
                <a:t>数据来源：政府统计处 </a:t>
              </a:r>
              <a:r>
                <a:rPr lang="en-US" altLang="zh-TW" sz="1400" b="1" dirty="0" smtClean="0"/>
                <a:t>(</a:t>
              </a:r>
              <a:r>
                <a:rPr lang="zh-TW" altLang="en-US" sz="1400" b="1" dirty="0" smtClean="0"/>
                <a:t>香港特区政府</a:t>
              </a:r>
              <a:r>
                <a:rPr lang="en-US" altLang="zh-TW" sz="1400" b="1" dirty="0" smtClean="0"/>
                <a:t>)</a:t>
              </a:r>
              <a:endParaRPr lang="en-US" sz="1400" b="1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508131" y="5266592"/>
              <a:ext cx="8792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年份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470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B3AB6-5D95-479A-BF7F-DE28F013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91" y="725864"/>
            <a:ext cx="3751867" cy="6024684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 smtClean="0"/>
              <a:t>棒形图中的棒条可以水平或垂直排列。如果类别的数量太多或类别的名称太长，水平式的棒形图是较佳的选择</a:t>
            </a:r>
            <a:endParaRPr lang="en-US" altLang="zh-TW" sz="3200" dirty="0"/>
          </a:p>
          <a:p>
            <a:r>
              <a:rPr lang="zh-TW" altLang="en-US" sz="3200" dirty="0" smtClean="0"/>
              <a:t>此外，我们更可以在地图上加插棒形图（图 </a:t>
            </a:r>
            <a:r>
              <a:rPr lang="en-US" altLang="zh-TW" sz="3200" dirty="0" smtClean="0"/>
              <a:t>8</a:t>
            </a:r>
            <a:r>
              <a:rPr lang="zh-TW" altLang="en-US" sz="3200" dirty="0" smtClean="0"/>
              <a:t>），以丰富地图上</a:t>
            </a:r>
            <a:r>
              <a:rPr lang="zh-TW" altLang="en-US" sz="3200" dirty="0"/>
              <a:t>的资讯</a:t>
            </a:r>
            <a:endParaRPr lang="en-H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282D0-9809-4F57-B55B-B7C688C152A8}"/>
              </a:ext>
            </a:extLst>
          </p:cNvPr>
          <p:cNvSpPr txBox="1"/>
          <p:nvPr/>
        </p:nvSpPr>
        <p:spPr>
          <a:xfrm>
            <a:off x="4046195" y="5595531"/>
            <a:ext cx="4447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8  </a:t>
            </a:r>
            <a:r>
              <a:rPr lang="zh-TW" altLang="en-US" sz="2800" dirty="0" smtClean="0"/>
              <a:t>加插了棒形图的地图的例子</a:t>
            </a:r>
            <a:endParaRPr lang="en-HK" sz="28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591612" y="577545"/>
            <a:ext cx="5470772" cy="4918282"/>
            <a:chOff x="3591612" y="577545"/>
            <a:chExt cx="5470772" cy="49182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F07BD2-0DBE-451A-B45C-D2CC7740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156" t="13888" r="30391" b="23056"/>
            <a:stretch/>
          </p:blipFill>
          <p:spPr>
            <a:xfrm>
              <a:off x="3591612" y="577545"/>
              <a:ext cx="5470772" cy="4918282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5178669" y="1846385"/>
              <a:ext cx="677008" cy="27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/>
                <a:t>地区</a:t>
              </a:r>
              <a:r>
                <a:rPr lang="en-US" altLang="zh-TW" sz="1200" b="1" dirty="0" smtClean="0"/>
                <a:t>A</a:t>
              </a:r>
              <a:endParaRPr lang="en-US" sz="1200" b="1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581900" y="2898186"/>
              <a:ext cx="677008" cy="27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/>
                <a:t>地区</a:t>
              </a:r>
              <a:r>
                <a:rPr lang="en-US" altLang="zh-TW" sz="1200" b="1" dirty="0"/>
                <a:t>B</a:t>
              </a:r>
              <a:endParaRPr lang="en-US" sz="1200" b="1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931368" y="4319955"/>
              <a:ext cx="677008" cy="27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/>
                <a:t>地区</a:t>
              </a:r>
              <a:r>
                <a:rPr lang="en-US" altLang="zh-TW" sz="1200" b="1" dirty="0"/>
                <a:t>C</a:t>
              </a:r>
              <a:endParaRPr lang="en-US" sz="1200" b="1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754316" y="3036685"/>
              <a:ext cx="1090246" cy="415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050" b="1" dirty="0" smtClean="0"/>
                <a:t>车辆流量</a:t>
              </a:r>
              <a:r>
                <a:rPr lang="en-US" altLang="zh-TW" sz="1050" b="1" dirty="0" smtClean="0"/>
                <a:t>(</a:t>
              </a:r>
              <a:r>
                <a:rPr lang="zh-TW" altLang="en-US" sz="1050" b="1" dirty="0" smtClean="0"/>
                <a:t>每</a:t>
              </a:r>
              <a:r>
                <a:rPr lang="en-US" altLang="zh-TW" sz="1050" b="1" dirty="0" smtClean="0"/>
                <a:t>5</a:t>
              </a:r>
              <a:r>
                <a:rPr lang="zh-TW" altLang="en-US" sz="1050" b="1" dirty="0" smtClean="0"/>
                <a:t>分钟</a:t>
              </a:r>
              <a:r>
                <a:rPr lang="en-US" altLang="zh-TW" sz="1050" b="1" dirty="0" smtClean="0"/>
                <a:t>)</a:t>
              </a:r>
              <a:endParaRPr lang="en-US" sz="1050" b="1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046194" y="4458454"/>
              <a:ext cx="728029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200" dirty="0" smtClean="0"/>
                <a:t>私家车</a:t>
              </a:r>
              <a:endParaRPr lang="en-US" altLang="zh-TW" sz="1200" dirty="0" smtClean="0"/>
            </a:p>
            <a:p>
              <a:r>
                <a:rPr lang="zh-TW" altLang="en-US" sz="1200" dirty="0" smtClean="0"/>
                <a:t>巴士</a:t>
              </a:r>
              <a:endParaRPr lang="en-US" altLang="zh-TW" sz="1200" dirty="0" smtClean="0"/>
            </a:p>
            <a:p>
              <a:r>
                <a:rPr lang="zh-TW" altLang="en-US" sz="1200" dirty="0" smtClean="0"/>
                <a:t>的士</a:t>
              </a:r>
              <a:endParaRPr lang="en-US" altLang="zh-TW" sz="1200" dirty="0" smtClean="0"/>
            </a:p>
            <a:p>
              <a:r>
                <a:rPr lang="zh-TW" altLang="en-US" sz="1200" dirty="0" smtClean="0"/>
                <a:t>货车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86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42" y="166018"/>
            <a:ext cx="8012784" cy="6918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TW" sz="3200" b="1" u="sng" dirty="0">
                <a:solidFill>
                  <a:schemeClr val="bg1"/>
                </a:solidFill>
              </a:rPr>
              <a:t>(</a:t>
            </a:r>
            <a:r>
              <a:rPr lang="zh-TW" altLang="en-US" sz="3200" b="1" u="sng" dirty="0">
                <a:solidFill>
                  <a:schemeClr val="bg1"/>
                </a:solidFill>
              </a:rPr>
              <a:t>一</a:t>
            </a:r>
            <a:r>
              <a:rPr lang="en-US" altLang="zh-TW" sz="3200" b="1" u="sng" dirty="0">
                <a:solidFill>
                  <a:schemeClr val="bg1"/>
                </a:solidFill>
              </a:rPr>
              <a:t>) </a:t>
            </a:r>
            <a:r>
              <a:rPr lang="zh-TW" altLang="en-US" sz="3200" b="1" u="sng" dirty="0" smtClean="0">
                <a:solidFill>
                  <a:schemeClr val="bg1"/>
                </a:solidFill>
              </a:rPr>
              <a:t>简介及背景 </a:t>
            </a:r>
            <a:r>
              <a:rPr lang="en-US" altLang="zh-TW" sz="3200" b="1" u="sng" dirty="0" smtClean="0">
                <a:solidFill>
                  <a:schemeClr val="bg1"/>
                </a:solidFill>
              </a:rPr>
              <a:t>– </a:t>
            </a:r>
            <a:r>
              <a:rPr lang="en-US" altLang="zh-TW" sz="3200" b="1" u="sng" dirty="0">
                <a:solidFill>
                  <a:schemeClr val="bg1"/>
                </a:solidFill>
              </a:rPr>
              <a:t>2019 </a:t>
            </a:r>
            <a:r>
              <a:rPr lang="zh-TW" altLang="en-US" sz="3200" b="1" u="sng" dirty="0" smtClean="0">
                <a:solidFill>
                  <a:schemeClr val="bg1"/>
                </a:solidFill>
              </a:rPr>
              <a:t>冠状病毒病</a:t>
            </a:r>
            <a:endParaRPr lang="en-HK" sz="32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82" y="729934"/>
            <a:ext cx="8408710" cy="27956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chemeClr val="bg1"/>
                </a:solidFill>
              </a:rPr>
              <a:t>根据世界卫生组织 </a:t>
            </a:r>
            <a:r>
              <a:rPr lang="en-HK" altLang="zh-TW" sz="2800" dirty="0" smtClean="0">
                <a:solidFill>
                  <a:schemeClr val="bg1"/>
                </a:solidFill>
              </a:rPr>
              <a:t>(</a:t>
            </a:r>
            <a:r>
              <a:rPr lang="en-HK" altLang="zh-TW" sz="2800" dirty="0">
                <a:solidFill>
                  <a:schemeClr val="bg1"/>
                </a:solidFill>
              </a:rPr>
              <a:t>World Health Organization) </a:t>
            </a:r>
            <a:r>
              <a:rPr lang="zh-TW" altLang="en-US" sz="2800" dirty="0" smtClean="0">
                <a:solidFill>
                  <a:schemeClr val="bg1"/>
                </a:solidFill>
              </a:rPr>
              <a:t>网页的数据显示，中国湖北省武汉市于</a:t>
            </a:r>
            <a:r>
              <a:rPr lang="en-HK" sz="2800" dirty="0" smtClean="0">
                <a:solidFill>
                  <a:schemeClr val="bg1"/>
                </a:solidFill>
              </a:rPr>
              <a:t>2019</a:t>
            </a:r>
            <a:r>
              <a:rPr lang="zh-TW" altLang="en-US" sz="2800" dirty="0">
                <a:solidFill>
                  <a:schemeClr val="bg1"/>
                </a:solidFill>
              </a:rPr>
              <a:t>年</a:t>
            </a:r>
            <a:r>
              <a:rPr lang="en-HK" sz="2800" dirty="0">
                <a:solidFill>
                  <a:schemeClr val="bg1"/>
                </a:solidFill>
              </a:rPr>
              <a:t>12</a:t>
            </a:r>
            <a:r>
              <a:rPr lang="zh-TW" altLang="en-US" sz="2800" dirty="0">
                <a:solidFill>
                  <a:schemeClr val="bg1"/>
                </a:solidFill>
              </a:rPr>
              <a:t>月</a:t>
            </a:r>
            <a:r>
              <a:rPr lang="en-HK" sz="2800" dirty="0" smtClean="0">
                <a:solidFill>
                  <a:schemeClr val="bg1"/>
                </a:solidFill>
              </a:rPr>
              <a:t>31</a:t>
            </a:r>
            <a:r>
              <a:rPr lang="zh-TW" altLang="en-US" sz="2800" dirty="0" smtClean="0">
                <a:solidFill>
                  <a:schemeClr val="bg1"/>
                </a:solidFill>
              </a:rPr>
              <a:t>日发现了若干不明肺炎病例，而该病毒与任何其它已知的病毒皆不符。</a:t>
            </a:r>
            <a:r>
              <a:rPr lang="en-US" altLang="zh-TW" sz="2800" dirty="0" smtClean="0">
                <a:solidFill>
                  <a:schemeClr val="bg1"/>
                </a:solidFill>
              </a:rPr>
              <a:t>2020</a:t>
            </a:r>
            <a:r>
              <a:rPr lang="zh-TW" altLang="en-US" sz="2800" dirty="0">
                <a:solidFill>
                  <a:schemeClr val="bg1"/>
                </a:solidFill>
              </a:rPr>
              <a:t>年</a:t>
            </a:r>
            <a:r>
              <a:rPr lang="en-US" altLang="zh-TW" sz="2800" dirty="0">
                <a:solidFill>
                  <a:schemeClr val="bg1"/>
                </a:solidFill>
              </a:rPr>
              <a:t>1</a:t>
            </a:r>
            <a:r>
              <a:rPr lang="zh-TW" altLang="en-US" sz="2800" dirty="0">
                <a:solidFill>
                  <a:schemeClr val="bg1"/>
                </a:solidFill>
              </a:rPr>
              <a:t>月</a:t>
            </a:r>
            <a:r>
              <a:rPr lang="en-US" altLang="zh-TW" sz="2800" dirty="0" smtClean="0">
                <a:solidFill>
                  <a:schemeClr val="bg1"/>
                </a:solidFill>
              </a:rPr>
              <a:t>7</a:t>
            </a:r>
            <a:r>
              <a:rPr lang="zh-TW" altLang="en-US" sz="2800" dirty="0" smtClean="0">
                <a:solidFill>
                  <a:schemeClr val="bg1"/>
                </a:solidFill>
              </a:rPr>
              <a:t>日，中国确认于湖北省武汉市所出现的病毒是一种新病毒，属于冠状病毒。世界卫生组织当时把这一种新病毒暂时命名为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2019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新型冠状病毒（</a:t>
            </a:r>
            <a:r>
              <a:rPr lang="en-US" altLang="zh-TW" sz="2800" b="1" dirty="0">
                <a:solidFill>
                  <a:schemeClr val="bg1"/>
                </a:solidFill>
              </a:rPr>
              <a:t>2019-nCoV</a:t>
            </a:r>
            <a:r>
              <a:rPr lang="zh-TW" altLang="en-US" sz="2800" b="1" dirty="0">
                <a:solidFill>
                  <a:schemeClr val="bg1"/>
                </a:solidFill>
              </a:rPr>
              <a:t>）。</a:t>
            </a:r>
            <a:endParaRPr lang="zh-TW" alt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HK" altLang="zh-TW" sz="2800" dirty="0"/>
          </a:p>
          <a:p>
            <a:pPr>
              <a:lnSpc>
                <a:spcPct val="90000"/>
              </a:lnSpc>
            </a:pPr>
            <a:endParaRPr lang="en-HK" sz="2800" dirty="0"/>
          </a:p>
          <a:p>
            <a:pPr marL="0" indent="0">
              <a:lnSpc>
                <a:spcPct val="90000"/>
              </a:lnSpc>
              <a:buNone/>
            </a:pPr>
            <a:endParaRPr lang="en-HK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07E58F1-EE0C-4B04-A763-C166E20E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5670" r="10046" b="14022"/>
          <a:stretch/>
        </p:blipFill>
        <p:spPr>
          <a:xfrm>
            <a:off x="-1" y="3745066"/>
            <a:ext cx="2464259" cy="3108543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F5B167-B6E0-486C-87BC-941EBFC1FC6A}"/>
              </a:ext>
            </a:extLst>
          </p:cNvPr>
          <p:cNvSpPr/>
          <p:nvPr/>
        </p:nvSpPr>
        <p:spPr>
          <a:xfrm>
            <a:off x="2465284" y="3583439"/>
            <a:ext cx="6471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</a:rPr>
              <a:t>冠状病毒是一个大型病毒家族，包括引起普通感冒的病毒，以及严重急性呼吸综合症冠状病毒和中东呼吸综合症冠状病毒等。</a:t>
            </a:r>
            <a:endParaRPr lang="en-HK" altLang="zh-TW" sz="28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至</a:t>
            </a:r>
            <a:r>
              <a:rPr lang="en-US" altLang="zh-TW" sz="2800" dirty="0">
                <a:solidFill>
                  <a:schemeClr val="bg1"/>
                </a:solidFill>
              </a:rPr>
              <a:t>2020</a:t>
            </a:r>
            <a:r>
              <a:rPr lang="zh-TW" altLang="en-US" sz="2800" dirty="0">
                <a:solidFill>
                  <a:schemeClr val="bg1"/>
                </a:solidFill>
              </a:rPr>
              <a:t>年</a:t>
            </a:r>
            <a:r>
              <a:rPr lang="en-US" altLang="zh-TW" sz="2800" dirty="0" smtClean="0">
                <a:solidFill>
                  <a:schemeClr val="bg1"/>
                </a:solidFill>
              </a:rPr>
              <a:t>2</a:t>
            </a:r>
            <a:r>
              <a:rPr lang="zh-TW" altLang="en-US" sz="2800" dirty="0" smtClean="0">
                <a:solidFill>
                  <a:schemeClr val="bg1"/>
                </a:solidFill>
              </a:rPr>
              <a:t>月，世界卫生组织为因新型冠状病毒而引起的疾病正式定名为</a:t>
            </a:r>
            <a:r>
              <a:rPr lang="en-US" altLang="zh-TW" sz="2800" dirty="0" smtClean="0">
                <a:solidFill>
                  <a:schemeClr val="bg1"/>
                </a:solidFill>
              </a:rPr>
              <a:t>“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2019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冠状病毒病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(</a:t>
            </a:r>
            <a:r>
              <a:rPr lang="en-US" altLang="zh-TW" sz="2800" b="1" dirty="0">
                <a:solidFill>
                  <a:schemeClr val="bg1"/>
                </a:solidFill>
              </a:rPr>
              <a:t>COVID-19)</a:t>
            </a:r>
            <a:r>
              <a:rPr lang="en-US" altLang="zh-TW" sz="2800" dirty="0">
                <a:solidFill>
                  <a:schemeClr val="bg1"/>
                </a:solidFill>
              </a:rPr>
              <a:t>”</a:t>
            </a:r>
            <a:r>
              <a:rPr lang="zh-TW" altLang="en-US" sz="2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616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D9BF-B2CF-4F51-8355-0A1ADE53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7" y="137971"/>
            <a:ext cx="6447501" cy="51771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建议可用来绘制图表的数据来源：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BE8C-BEED-4BB7-BA9E-D4E19B1DA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06" y="923827"/>
            <a:ext cx="7935506" cy="59341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z="2800" b="1" u="sng" dirty="0" smtClean="0"/>
              <a:t>中国各省市及世界各地感染的数据：</a:t>
            </a:r>
            <a:endParaRPr lang="en-HK" altLang="zh-TW" sz="2800" b="1" u="sng" dirty="0"/>
          </a:p>
          <a:p>
            <a:r>
              <a:rPr lang="zh-TW" altLang="en-US" sz="2800" dirty="0" smtClean="0"/>
              <a:t>腾讯新闻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新型冠状病毒肺炎  疫情实时追踪 </a:t>
            </a:r>
            <a:endParaRPr lang="en-HK" altLang="zh-TW" sz="2800" dirty="0"/>
          </a:p>
          <a:p>
            <a:pPr marL="0" indent="0">
              <a:buNone/>
            </a:pPr>
            <a:r>
              <a:rPr lang="en-HK" altLang="zh-TW" sz="2800" dirty="0"/>
              <a:t>   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数据来源：国家及各省市卫健委</a:t>
            </a:r>
            <a:r>
              <a:rPr lang="en-US" altLang="zh-TW" sz="2800" dirty="0" smtClean="0"/>
              <a:t>)</a:t>
            </a:r>
            <a:endParaRPr lang="zh-TW" altLang="en-US" sz="2800" dirty="0"/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https://news.qq.com/zt2020/page/feiyan.htm</a:t>
            </a:r>
          </a:p>
          <a:p>
            <a:r>
              <a:rPr lang="zh-TW" altLang="en-US" sz="2800" dirty="0" smtClean="0">
                <a:solidFill>
                  <a:schemeClr val="tx1"/>
                </a:solidFill>
              </a:rPr>
              <a:t>香港特别行政区政府「</a:t>
            </a:r>
            <a:r>
              <a:rPr lang="en-US" altLang="zh-TW" sz="2800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dirty="0" smtClean="0">
                <a:solidFill>
                  <a:schemeClr val="tx1"/>
                </a:solidFill>
              </a:rPr>
              <a:t>冠状病毒病」专题</a:t>
            </a:r>
            <a:endParaRPr lang="en-HK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chemeClr val="tx1"/>
                </a:solidFill>
              </a:rPr>
              <a:t>   网页 </a:t>
            </a:r>
            <a:r>
              <a:rPr lang="en-US" altLang="zh-TW" sz="2800" dirty="0" smtClean="0">
                <a:solidFill>
                  <a:schemeClr val="tx1"/>
                </a:solidFill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</a:rPr>
              <a:t>请参看网页中</a:t>
            </a:r>
            <a:r>
              <a:rPr lang="en-HK" altLang="zh-TW" sz="2800" dirty="0" smtClean="0">
                <a:solidFill>
                  <a:schemeClr val="tx1"/>
                </a:solidFill>
              </a:rPr>
              <a:t> </a:t>
            </a:r>
            <a:r>
              <a:rPr lang="en-US" altLang="zh-TW" sz="2800" dirty="0">
                <a:solidFill>
                  <a:schemeClr val="tx1"/>
                </a:solidFill>
              </a:rPr>
              <a:t>“</a:t>
            </a:r>
            <a:r>
              <a:rPr lang="zh-TW" altLang="en-US" sz="2800" i="1" dirty="0">
                <a:solidFill>
                  <a:schemeClr val="tx1"/>
                </a:solidFill>
              </a:rPr>
              <a:t>有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冠状病毒病报告个案  </a:t>
            </a:r>
            <a:endParaRPr lang="en-HK" altLang="zh-TW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2800" i="1" dirty="0">
                <a:solidFill>
                  <a:schemeClr val="tx1"/>
                </a:solidFill>
              </a:rPr>
              <a:t>   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的国家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/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地区</a:t>
            </a:r>
            <a:r>
              <a:rPr lang="en-US" altLang="zh-TW" sz="2800" dirty="0" smtClean="0">
                <a:solidFill>
                  <a:schemeClr val="tx1"/>
                </a:solidFill>
              </a:rPr>
              <a:t>” </a:t>
            </a:r>
            <a:r>
              <a:rPr lang="zh-TW" altLang="en-US" sz="2800" dirty="0">
                <a:solidFill>
                  <a:schemeClr val="tx1"/>
                </a:solidFill>
              </a:rPr>
              <a:t>部分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https://www.coronavirus.gov.hk/chi/index.html</a:t>
            </a:r>
          </a:p>
          <a:p>
            <a:pPr marL="0" indent="0">
              <a:buNone/>
            </a:pP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800" b="1" u="sng" dirty="0" smtClean="0">
                <a:solidFill>
                  <a:schemeClr val="tx1"/>
                </a:solidFill>
              </a:rPr>
              <a:t>香港确诊个案区位</a:t>
            </a:r>
            <a:r>
              <a:rPr lang="en-US" altLang="zh-TW" sz="2800" b="1" u="sng" dirty="0" smtClean="0">
                <a:solidFill>
                  <a:schemeClr val="tx1"/>
                </a:solidFill>
              </a:rPr>
              <a:t>(</a:t>
            </a:r>
            <a:r>
              <a:rPr lang="zh-TW" altLang="en-US" sz="2800" b="1" u="sng" dirty="0" smtClean="0">
                <a:solidFill>
                  <a:schemeClr val="tx1"/>
                </a:solidFill>
              </a:rPr>
              <a:t>过去</a:t>
            </a:r>
            <a:r>
              <a:rPr lang="en-US" altLang="zh-TW" sz="2800" b="1" u="sng" dirty="0" smtClean="0">
                <a:solidFill>
                  <a:schemeClr val="tx1"/>
                </a:solidFill>
              </a:rPr>
              <a:t>14</a:t>
            </a:r>
            <a:r>
              <a:rPr lang="zh-TW" altLang="en-US" sz="2800" b="1" u="sng" dirty="0" smtClean="0">
                <a:solidFill>
                  <a:schemeClr val="tx1"/>
                </a:solidFill>
              </a:rPr>
              <a:t>天内</a:t>
            </a:r>
            <a:r>
              <a:rPr lang="en-US" altLang="zh-TW" sz="2800" b="1" u="sng" dirty="0" smtClean="0">
                <a:solidFill>
                  <a:schemeClr val="tx1"/>
                </a:solidFill>
              </a:rPr>
              <a:t>)</a:t>
            </a:r>
            <a:r>
              <a:rPr lang="zh-TW" altLang="en-US" sz="2800" b="1" u="sng" dirty="0" smtClean="0">
                <a:solidFill>
                  <a:schemeClr val="tx1"/>
                </a:solidFill>
              </a:rPr>
              <a:t>的数据：</a:t>
            </a:r>
            <a:endParaRPr lang="en-US" altLang="zh-TW" sz="2800" b="1" u="sng" dirty="0">
              <a:solidFill>
                <a:schemeClr val="tx1"/>
              </a:solidFill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</a:rPr>
              <a:t>香港特别行政区政府「</a:t>
            </a:r>
            <a:r>
              <a:rPr lang="en-US" altLang="zh-TW" sz="2800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dirty="0" smtClean="0">
                <a:solidFill>
                  <a:schemeClr val="tx1"/>
                </a:solidFill>
              </a:rPr>
              <a:t>冠状病毒病」专题</a:t>
            </a:r>
            <a:endParaRPr lang="en-HK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chemeClr val="tx1"/>
                </a:solidFill>
              </a:rPr>
              <a:t>   网页 </a:t>
            </a:r>
            <a:r>
              <a:rPr lang="en-US" altLang="zh-TW" sz="2800" dirty="0" smtClean="0">
                <a:solidFill>
                  <a:schemeClr val="tx1"/>
                </a:solidFill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</a:rPr>
              <a:t>请参看网页中</a:t>
            </a:r>
            <a:r>
              <a:rPr lang="en-US" altLang="zh-TW" sz="2800" dirty="0" smtClean="0">
                <a:solidFill>
                  <a:schemeClr val="tx1"/>
                </a:solidFill>
              </a:rPr>
              <a:t>“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过去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14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天内曾有确诊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冠状</a:t>
            </a:r>
            <a:endParaRPr lang="en-HK" altLang="zh-TW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2800" i="1" dirty="0">
                <a:solidFill>
                  <a:schemeClr val="tx1"/>
                </a:solidFill>
              </a:rPr>
              <a:t>  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病毒病个案的大厦名单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”</a:t>
            </a:r>
            <a:r>
              <a:rPr lang="zh-TW" altLang="en-US" sz="2800" dirty="0">
                <a:solidFill>
                  <a:schemeClr val="tx1"/>
                </a:solidFill>
              </a:rPr>
              <a:t>部分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  https://www.coronavirus.gov.hk/chi/index.html</a:t>
            </a:r>
          </a:p>
          <a:p>
            <a:endParaRPr lang="en-HK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8AF64-89BF-4A68-BBD0-98A49DB97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04" y="122548"/>
            <a:ext cx="6929747" cy="5275151"/>
          </a:xfrm>
        </p:spPr>
        <p:txBody>
          <a:bodyPr>
            <a:normAutofit/>
          </a:bodyPr>
          <a:lstStyle/>
          <a:p>
            <a:r>
              <a:rPr lang="zh-TW" altLang="en-US" sz="3000" dirty="0" smtClean="0"/>
              <a:t>现在，请根据以上数据 </a:t>
            </a:r>
            <a:r>
              <a:rPr lang="en-US" altLang="zh-TW" sz="3000" dirty="0" smtClean="0"/>
              <a:t>/ </a:t>
            </a:r>
            <a:r>
              <a:rPr lang="zh-TW" altLang="en-US" sz="3000" dirty="0" smtClean="0"/>
              <a:t>其他数据来源</a:t>
            </a:r>
            <a:r>
              <a:rPr lang="zh-TW" altLang="en-US" sz="3000" dirty="0" smtClean="0">
                <a:solidFill>
                  <a:schemeClr val="tx1"/>
                </a:solidFill>
              </a:rPr>
              <a:t>，</a:t>
            </a:r>
            <a:r>
              <a:rPr lang="zh-TW" altLang="en-US" sz="3000" dirty="0" smtClean="0"/>
              <a:t>在以下三张不同层面的地图展示你的数据</a:t>
            </a:r>
            <a:r>
              <a:rPr lang="en-US" altLang="zh-TW" sz="3000" dirty="0" smtClean="0"/>
              <a:t>(</a:t>
            </a:r>
            <a:r>
              <a:rPr lang="zh-TW" altLang="en-US" sz="3000" dirty="0"/>
              <a:t>即</a:t>
            </a:r>
            <a:r>
              <a:rPr lang="en-US" altLang="zh-TW" sz="3000" dirty="0"/>
              <a:t>2020</a:t>
            </a:r>
            <a:r>
              <a:rPr lang="zh-TW" altLang="en-US" sz="3000" dirty="0"/>
              <a:t>年某一天</a:t>
            </a:r>
            <a:r>
              <a:rPr lang="en-US" altLang="zh-TW" sz="3000" dirty="0" smtClean="0"/>
              <a:t>[</a:t>
            </a:r>
            <a:r>
              <a:rPr lang="zh-TW" altLang="en-US" sz="3000" dirty="0" smtClean="0"/>
              <a:t>所获取</a:t>
            </a:r>
            <a:r>
              <a:rPr lang="en-US" altLang="zh-TW" sz="3000" dirty="0" smtClean="0"/>
              <a:t>]</a:t>
            </a:r>
            <a:r>
              <a:rPr lang="zh-TW" altLang="en-US" sz="3000" dirty="0" smtClean="0"/>
              <a:t>的数据</a:t>
            </a:r>
            <a:r>
              <a:rPr lang="en-US" altLang="zh-TW" sz="3200" dirty="0" smtClean="0"/>
              <a:t>)</a:t>
            </a:r>
            <a:r>
              <a:rPr lang="zh-TW" altLang="en-US" sz="3200" dirty="0"/>
              <a:t>，即是，</a:t>
            </a:r>
            <a:r>
              <a:rPr lang="zh-TW" altLang="en-US" sz="3200" dirty="0" smtClean="0"/>
              <a:t>完成</a:t>
            </a:r>
            <a:r>
              <a:rPr lang="zh-TW" altLang="en-US" sz="3200" dirty="0" smtClean="0">
                <a:solidFill>
                  <a:schemeClr val="accent3">
                    <a:lumMod val="75000"/>
                  </a:schemeClr>
                </a:solidFill>
              </a:rPr>
              <a:t>学生工作纸第</a:t>
            </a:r>
            <a:r>
              <a:rPr lang="en-US" altLang="zh-TW" sz="3200" dirty="0" smtClean="0">
                <a:solidFill>
                  <a:schemeClr val="accent3">
                    <a:lumMod val="75000"/>
                  </a:schemeClr>
                </a:solidFill>
              </a:rPr>
              <a:t>4-9</a:t>
            </a:r>
            <a:r>
              <a:rPr lang="zh-TW" altLang="en-US" sz="3200" dirty="0" smtClean="0">
                <a:solidFill>
                  <a:schemeClr val="accent3">
                    <a:lumMod val="75000"/>
                  </a:schemeClr>
                </a:solidFill>
              </a:rPr>
              <a:t>页</a:t>
            </a:r>
            <a:r>
              <a:rPr lang="zh-TW" altLang="en-US" sz="3200" dirty="0" smtClean="0"/>
              <a:t>：</a:t>
            </a:r>
            <a:endParaRPr lang="en-HK" sz="3200" dirty="0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A26D82-4FE7-4489-BD01-FBC66E2977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5" y="2518993"/>
            <a:ext cx="7474213" cy="430471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22F7077-F477-4B5D-8C57-2004427736BE}"/>
              </a:ext>
            </a:extLst>
          </p:cNvPr>
          <p:cNvSpPr/>
          <p:nvPr/>
        </p:nvSpPr>
        <p:spPr>
          <a:xfrm>
            <a:off x="7070932" y="3612087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本地</a:t>
            </a:r>
            <a:endParaRPr lang="en-HK" altLang="zh-TW" sz="2400" dirty="0"/>
          </a:p>
          <a:p>
            <a:pPr algn="ctr"/>
            <a:r>
              <a:rPr lang="zh-TW" altLang="en-US" sz="2400" dirty="0" smtClean="0"/>
              <a:t>层面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26201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b="31025"/>
          <a:stretch/>
        </p:blipFill>
        <p:spPr>
          <a:xfrm>
            <a:off x="360047" y="764930"/>
            <a:ext cx="7306845" cy="5724362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hought Bubble: Cloud 3">
            <a:extLst>
              <a:ext uri="{FF2B5EF4-FFF2-40B4-BE49-F238E27FC236}">
                <a16:creationId xmlns:a16="http://schemas.microsoft.com/office/drawing/2014/main" id="{59AAAC37-3459-4E10-9A4C-B58ABF8CCA35}"/>
              </a:ext>
            </a:extLst>
          </p:cNvPr>
          <p:cNvSpPr/>
          <p:nvPr/>
        </p:nvSpPr>
        <p:spPr>
          <a:xfrm>
            <a:off x="7041823" y="1802656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国家</a:t>
            </a:r>
            <a:endParaRPr lang="en-HK" altLang="zh-TW" sz="2400" dirty="0"/>
          </a:p>
          <a:p>
            <a:pPr algn="ctr"/>
            <a:r>
              <a:rPr lang="zh-TW" altLang="en-US" sz="2400" dirty="0" smtClean="0"/>
              <a:t>层面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404927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F53D3A8-57BE-452A-9AEC-9CA3B8A6A4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6" y="1051582"/>
            <a:ext cx="8682888" cy="553469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154FD22-B042-47BA-9DB9-9D8597658269}"/>
              </a:ext>
            </a:extLst>
          </p:cNvPr>
          <p:cNvSpPr/>
          <p:nvPr/>
        </p:nvSpPr>
        <p:spPr>
          <a:xfrm>
            <a:off x="5524758" y="79318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全球</a:t>
            </a:r>
            <a:endParaRPr lang="en-HK" altLang="zh-TW" sz="2400" dirty="0"/>
          </a:p>
          <a:p>
            <a:pPr algn="ctr"/>
            <a:r>
              <a:rPr lang="zh-TW" altLang="en-US" sz="2400" dirty="0" smtClean="0"/>
              <a:t>层面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8933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8467"/>
            <a:ext cx="4495777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 descr="A close up of a ball&#10;&#10;Description automatically generated">
            <a:extLst>
              <a:ext uri="{FF2B5EF4-FFF2-40B4-BE49-F238E27FC236}">
                <a16:creationId xmlns:a16="http://schemas.microsoft.com/office/drawing/2014/main" id="{63B1978A-3A71-4A2B-93C4-4AC1181C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" y="1555422"/>
            <a:ext cx="3594219" cy="36213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0C7B-AE45-430A-8D15-B5E5AB7C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1555421"/>
            <a:ext cx="3384741" cy="4599845"/>
          </a:xfrm>
        </p:spPr>
        <p:txBody>
          <a:bodyPr anchor="t">
            <a:normAutofit/>
          </a:bodyPr>
          <a:lstStyle/>
          <a:p>
            <a:r>
              <a:rPr lang="zh-TW" altLang="en-US" sz="3200" dirty="0" smtClean="0">
                <a:solidFill>
                  <a:srgbClr val="FFFFFF"/>
                </a:solidFill>
              </a:rPr>
              <a:t>绘画后，根据图表资料，描述全球于</a:t>
            </a:r>
            <a:r>
              <a:rPr lang="en-US" altLang="zh-TW" sz="3200" dirty="0" smtClean="0">
                <a:solidFill>
                  <a:srgbClr val="FFFFFF"/>
                </a:solidFill>
              </a:rPr>
              <a:t>2020</a:t>
            </a:r>
            <a:r>
              <a:rPr lang="zh-TW" altLang="en-US" sz="3200" dirty="0">
                <a:solidFill>
                  <a:srgbClr val="FFFFFF"/>
                </a:solidFill>
              </a:rPr>
              <a:t>年的某一天</a:t>
            </a:r>
            <a:r>
              <a:rPr lang="zh-TW" altLang="en-US" sz="3200" dirty="0" smtClean="0">
                <a:solidFill>
                  <a:srgbClr val="FFFFFF"/>
                </a:solidFill>
              </a:rPr>
              <a:t>，</a:t>
            </a:r>
            <a:r>
              <a:rPr lang="zh-TW" altLang="en-US" sz="3200" dirty="0" smtClean="0">
                <a:solidFill>
                  <a:schemeClr val="bg1"/>
                </a:solidFill>
              </a:rPr>
              <a:t>冠状病毒病在</a:t>
            </a:r>
            <a:r>
              <a:rPr lang="zh-TW" altLang="en-US" sz="3200" dirty="0" smtClean="0">
                <a:solidFill>
                  <a:srgbClr val="FFFFFF"/>
                </a:solidFill>
              </a:rPr>
              <a:t>爆发后的蔓延情况</a:t>
            </a:r>
            <a:endParaRPr lang="en-HK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F40-0FE5-4989-AA5F-59C36A56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67" y="232410"/>
            <a:ext cx="6840935" cy="6393179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为何冠状病毒病蔓延得这么快？</a:t>
            </a: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dirty="0" smtClean="0">
                <a:solidFill>
                  <a:schemeClr val="tx1"/>
                </a:solidFill>
              </a:rPr>
              <a:t>这与中国于</a:t>
            </a:r>
            <a:r>
              <a:rPr lang="en-US" altLang="zh-TW" sz="3200" dirty="0" smtClean="0">
                <a:solidFill>
                  <a:schemeClr val="tx1"/>
                </a:solidFill>
              </a:rPr>
              <a:t>2020</a:t>
            </a:r>
            <a:r>
              <a:rPr lang="zh-TW" altLang="en-US" sz="3200" dirty="0">
                <a:solidFill>
                  <a:schemeClr val="tx1"/>
                </a:solidFill>
              </a:rPr>
              <a:t>年</a:t>
            </a:r>
            <a:r>
              <a:rPr lang="en-US" altLang="zh-TW" sz="3200" dirty="0" smtClean="0">
                <a:solidFill>
                  <a:schemeClr val="tx1"/>
                </a:solidFill>
              </a:rPr>
              <a:t>1</a:t>
            </a:r>
            <a:r>
              <a:rPr lang="zh-TW" altLang="en-US" sz="3200" dirty="0" smtClean="0">
                <a:solidFill>
                  <a:schemeClr val="tx1"/>
                </a:solidFill>
              </a:rPr>
              <a:t>月中正值农历新年前的</a:t>
            </a:r>
            <a:r>
              <a:rPr lang="en-US" altLang="zh-TW" sz="3200" dirty="0" smtClean="0">
                <a:solidFill>
                  <a:schemeClr val="tx1"/>
                </a:solidFill>
              </a:rPr>
              <a:t>“</a:t>
            </a:r>
            <a:r>
              <a:rPr lang="zh-TW" altLang="en-US" sz="3200" dirty="0" smtClean="0">
                <a:solidFill>
                  <a:schemeClr val="tx1"/>
                </a:solidFill>
              </a:rPr>
              <a:t>春运</a:t>
            </a:r>
            <a:r>
              <a:rPr lang="en-US" altLang="zh-TW" sz="3200" dirty="0" smtClean="0">
                <a:solidFill>
                  <a:schemeClr val="tx1"/>
                </a:solidFill>
              </a:rPr>
              <a:t>”</a:t>
            </a:r>
            <a:r>
              <a:rPr lang="zh-TW" altLang="en-US" sz="3200" dirty="0" smtClean="0">
                <a:solidFill>
                  <a:schemeClr val="tx1"/>
                </a:solidFill>
              </a:rPr>
              <a:t> ，以及全球化及世界各地交通运输的紧密连系有关吗？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b="1" u="sng" dirty="0" smtClean="0">
                <a:solidFill>
                  <a:schemeClr val="tx1"/>
                </a:solidFill>
              </a:rPr>
              <a:t>延伸问题：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chemeClr val="tx1"/>
                </a:solidFill>
              </a:rPr>
              <a:t>随着科技及运输的不断进步，运输速度及运量定必日益提升，世界各地人们间的交流、活动及出行亦会趋向更为频繁。你认为各地政府及不同团体在未来应如何加强合作联系，以应对如疫症等的相关危机？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E8D14F-5184-40CA-B56A-8A547AF8D5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21" y="2012829"/>
            <a:ext cx="1844731" cy="18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A2AC1-2939-480D-9EC1-54F876CF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" y="339366"/>
            <a:ext cx="5986352" cy="3827282"/>
          </a:xfrm>
          <a:solidFill>
            <a:srgbClr val="92D050"/>
          </a:solidFill>
          <a:ln w="3175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u="sng" dirty="0">
                <a:solidFill>
                  <a:schemeClr val="tx1"/>
                </a:solidFill>
              </a:rPr>
              <a:t>注意：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chemeClr val="tx1"/>
                </a:solidFill>
              </a:rPr>
              <a:t>由于冠状病毒病正在全球蔓延及疫情仍在发展中，你在研习本课题时，应留意相关的数据每日都会不断更新及变化，你应小心分析各数据，并适时留意疫情的最新数据及发展</a:t>
            </a:r>
            <a:endParaRPr lang="en-HK" sz="3200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DC2514-6235-4B59-A7E9-5C1D3A18654D}"/>
              </a:ext>
            </a:extLst>
          </p:cNvPr>
          <p:cNvSpPr txBox="1">
            <a:spLocks/>
          </p:cNvSpPr>
          <p:nvPr/>
        </p:nvSpPr>
        <p:spPr>
          <a:xfrm>
            <a:off x="607217" y="4786733"/>
            <a:ext cx="5714597" cy="1368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 smtClean="0">
                <a:solidFill>
                  <a:schemeClr val="tx1"/>
                </a:solidFill>
              </a:rPr>
              <a:t>现在，请完成</a:t>
            </a:r>
            <a:r>
              <a:rPr lang="zh-TW" altLang="en-US" sz="3200" dirty="0" smtClean="0">
                <a:solidFill>
                  <a:schemeClr val="accent3">
                    <a:lumMod val="75000"/>
                  </a:schemeClr>
                </a:solidFill>
              </a:rPr>
              <a:t>学生工作纸的第</a:t>
            </a:r>
            <a:r>
              <a:rPr lang="en-US" altLang="zh-TW" sz="3200" dirty="0" smtClean="0">
                <a:solidFill>
                  <a:schemeClr val="accent3">
                    <a:lumMod val="75000"/>
                  </a:schemeClr>
                </a:solidFill>
              </a:rPr>
              <a:t>9-10</a:t>
            </a:r>
            <a:r>
              <a:rPr lang="zh-TW" altLang="en-US" sz="3200" dirty="0" smtClean="0">
                <a:solidFill>
                  <a:schemeClr val="accent3">
                    <a:lumMod val="75000"/>
                  </a:schemeClr>
                </a:solidFill>
              </a:rPr>
              <a:t>页</a:t>
            </a:r>
            <a:endParaRPr lang="en-HK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2D2F34-9725-442E-8805-959FD79126AA}"/>
              </a:ext>
            </a:extLst>
          </p:cNvPr>
          <p:cNvSpPr txBox="1">
            <a:spLocks/>
          </p:cNvSpPr>
          <p:nvPr/>
        </p:nvSpPr>
        <p:spPr>
          <a:xfrm>
            <a:off x="339365" y="388856"/>
            <a:ext cx="8107051" cy="6080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3">
                <a:lumMod val="50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TW" altLang="en-US" sz="3200" b="1" u="sng" dirty="0">
                <a:solidFill>
                  <a:schemeClr val="tx1"/>
                </a:solidFill>
              </a:rPr>
              <a:t>注意：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chemeClr val="tx1"/>
                </a:solidFill>
              </a:rPr>
              <a:t>在分析及解释数据时，教师应提醒学生：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 smtClean="0">
                <a:solidFill>
                  <a:schemeClr val="tx1"/>
                </a:solidFill>
              </a:rPr>
              <a:t>世界各国或城市的人口数量、密度及分布等情况皆不尽相同，故不宜直接以各地的感染人数来判断疫情的严重程度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 smtClean="0">
                <a:solidFill>
                  <a:schemeClr val="tx1"/>
                </a:solidFill>
              </a:rPr>
              <a:t>世界各地的经济发展、对外开放及交通连系程度皆不同，可影响其出入境及感染人数，故解释数据时要谨慎小心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 smtClean="0">
                <a:solidFill>
                  <a:schemeClr val="tx1"/>
                </a:solidFill>
              </a:rPr>
              <a:t>世界各国</a:t>
            </a:r>
            <a:r>
              <a:rPr lang="en-US" altLang="zh-TW" sz="3200" dirty="0" smtClean="0">
                <a:solidFill>
                  <a:schemeClr val="tx1"/>
                </a:solidFill>
              </a:rPr>
              <a:t>/</a:t>
            </a:r>
            <a:r>
              <a:rPr lang="zh-TW" altLang="en-US" sz="3200" dirty="0" smtClean="0">
                <a:solidFill>
                  <a:schemeClr val="tx1"/>
                </a:solidFill>
              </a:rPr>
              <a:t>各地在应对冠状病毒病的谨慎程度、态度、速度及策略等皆各异，因而令各地出现不同的感染情况，故解释数据时必须小心留意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HK" altLang="zh-TW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5" y="169682"/>
            <a:ext cx="6447501" cy="114636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/>
              <a:t>我们可以如何防止冠状病毒病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 smtClean="0"/>
              <a:t>的蔓延及在本地传播？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06" y="1404594"/>
            <a:ext cx="6747450" cy="5283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冠状病毒病的</a:t>
            </a:r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防控可以从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以下三方面着手：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控制传染源 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即病毒感染者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切断传播途径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</a:t>
            </a:r>
            <a:endParaRPr lang="en-HK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护易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染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人群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例如老人及长期病患者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例子包括：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病毒感染者被确诊及隔离</a:t>
            </a:r>
          </a:p>
          <a:p>
            <a:endParaRPr lang="en-HK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A95D9-3A41-4A84-9505-E64A36897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06" t="22639" r="37266" b="19869"/>
          <a:stretch/>
        </p:blipFill>
        <p:spPr>
          <a:xfrm>
            <a:off x="6783986" y="2998068"/>
            <a:ext cx="2209186" cy="2713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124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EB99E-D0EE-46D0-9A9A-2C302007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66" y="471340"/>
            <a:ext cx="4919482" cy="6309477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 smtClean="0"/>
              <a:t>减少不必要的外出活动及聚会</a:t>
            </a:r>
            <a:endParaRPr lang="en-US" altLang="zh-TW" sz="3200" dirty="0"/>
          </a:p>
          <a:p>
            <a:r>
              <a:rPr lang="zh-TW" altLang="en-US" sz="3200" dirty="0" smtClean="0"/>
              <a:t>出门务必戴口罩</a:t>
            </a:r>
          </a:p>
          <a:p>
            <a:pPr marL="0" indent="0">
              <a:buNone/>
            </a:pPr>
            <a:endParaRPr lang="zh-TW" altLang="en-US" sz="2400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lvl="0">
              <a:buClr>
                <a:srgbClr val="90C226"/>
              </a:buClr>
            </a:pPr>
            <a:r>
              <a:rPr lang="zh-CN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咳嗽或打喷嚏时，用纸巾、毛巾等遮住口鼻，咳嗽或打喷嚏后洗手，避免用手触摸眼睛、鼻或口</a:t>
            </a:r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3079-86A5-43D0-B743-53073590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9" t="36806" r="32110" b="30695"/>
          <a:stretch/>
        </p:blipFill>
        <p:spPr>
          <a:xfrm>
            <a:off x="941543" y="2281738"/>
            <a:ext cx="3443534" cy="1802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52E71-52DA-42D3-B477-435675E6A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03" t="22354" r="35938" b="19584"/>
          <a:stretch/>
        </p:blipFill>
        <p:spPr>
          <a:xfrm>
            <a:off x="5278175" y="2598963"/>
            <a:ext cx="3545313" cy="40829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BCEDE2D7-7447-4574-88A1-50B05079E1C6}"/>
              </a:ext>
            </a:extLst>
          </p:cNvPr>
          <p:cNvSpPr/>
          <p:nvPr/>
        </p:nvSpPr>
        <p:spPr>
          <a:xfrm>
            <a:off x="6237328" y="3661002"/>
            <a:ext cx="1457325" cy="1271588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1350" dirty="0"/>
          </a:p>
        </p:txBody>
      </p:sp>
    </p:spTree>
    <p:extLst>
      <p:ext uri="{BB962C8B-B14F-4D97-AF65-F5344CB8AC3E}">
        <p14:creationId xmlns:p14="http://schemas.microsoft.com/office/powerpoint/2010/main" val="38952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92"/>
            <a:ext cx="6847541" cy="113651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u="sng" dirty="0">
                <a:solidFill>
                  <a:srgbClr val="92D050"/>
                </a:solidFill>
              </a:rPr>
              <a:t>(</a:t>
            </a:r>
            <a:r>
              <a:rPr lang="zh-TW" altLang="en-US" b="1" u="sng" dirty="0">
                <a:solidFill>
                  <a:srgbClr val="92D050"/>
                </a:solidFill>
              </a:rPr>
              <a:t>二</a:t>
            </a:r>
            <a:r>
              <a:rPr lang="en-US" altLang="zh-TW" b="1" u="sng" dirty="0">
                <a:solidFill>
                  <a:srgbClr val="92D050"/>
                </a:solidFill>
              </a:rPr>
              <a:t>) </a:t>
            </a:r>
            <a:r>
              <a:rPr lang="zh-TW" altLang="en-US" b="1" u="sng" dirty="0" smtClean="0">
                <a:solidFill>
                  <a:srgbClr val="92D050"/>
                </a:solidFill>
              </a:rPr>
              <a:t>以冠状病毒病 </a:t>
            </a:r>
            <a:r>
              <a:rPr lang="en-US" altLang="zh-TW" b="1" u="sng" dirty="0" smtClean="0">
                <a:solidFill>
                  <a:srgbClr val="92D050"/>
                </a:solidFill>
              </a:rPr>
              <a:t>(</a:t>
            </a:r>
            <a:r>
              <a:rPr lang="en-US" altLang="zh-TW" b="1" u="sng" dirty="0">
                <a:solidFill>
                  <a:srgbClr val="92D050"/>
                </a:solidFill>
              </a:rPr>
              <a:t>COVID-19)</a:t>
            </a:r>
            <a:br>
              <a:rPr lang="en-US" altLang="zh-TW" b="1" u="sng" dirty="0">
                <a:solidFill>
                  <a:srgbClr val="92D050"/>
                </a:solidFill>
              </a:rPr>
            </a:br>
            <a:r>
              <a:rPr lang="zh-TW" altLang="en-US" b="1" u="sng" dirty="0" smtClean="0">
                <a:solidFill>
                  <a:srgbClr val="92D050"/>
                </a:solidFill>
              </a:rPr>
              <a:t>作为例子研习疾病地理</a:t>
            </a:r>
            <a:endParaRPr lang="en-HK" b="1" u="sng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08" y="1366887"/>
            <a:ext cx="6847541" cy="532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u="sng" dirty="0" smtClean="0"/>
              <a:t>研习问题指引：</a:t>
            </a:r>
            <a:endParaRPr lang="en-HK" altLang="zh-TW" sz="3000" b="1" u="sng" dirty="0"/>
          </a:p>
          <a:p>
            <a:r>
              <a:rPr lang="zh-TW" altLang="en-US" sz="3000" b="1" dirty="0" smtClean="0">
                <a:solidFill>
                  <a:prstClr val="black"/>
                </a:solidFill>
              </a:rPr>
              <a:t>冠状病毒病爆发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后的蔓延情况</a:t>
            </a:r>
            <a:r>
              <a:rPr lang="zh-TW" altLang="en-US" sz="3000" b="1" dirty="0" smtClean="0">
                <a:solidFill>
                  <a:prstClr val="black"/>
                </a:solidFill>
              </a:rPr>
              <a:t>是怎样的？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 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(</a:t>
            </a:r>
            <a:r>
              <a:rPr lang="zh-TW" altLang="en-US" sz="3000" b="1" dirty="0" smtClean="0">
                <a:solidFill>
                  <a:srgbClr val="92D050"/>
                </a:solidFill>
              </a:rPr>
              <a:t>知识及技能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r>
              <a:rPr lang="zh-TW" altLang="en-US" sz="3000" b="1" dirty="0" smtClean="0"/>
              <a:t>我们可以如何防止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冠状病毒病</a:t>
            </a:r>
            <a:r>
              <a:rPr lang="zh-TW" altLang="en-US" sz="3000" b="1" dirty="0" smtClean="0"/>
              <a:t>的蔓延及在本地传播？ 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(</a:t>
            </a:r>
            <a:r>
              <a:rPr lang="zh-TW" altLang="en-US" sz="3000" b="1" dirty="0" smtClean="0">
                <a:solidFill>
                  <a:srgbClr val="92D050"/>
                </a:solidFill>
              </a:rPr>
              <a:t>知识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r>
              <a:rPr lang="zh-TW" altLang="en-US" sz="3000" b="1" dirty="0" smtClean="0"/>
              <a:t>为何我们应该关注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受冠状病毒病感染</a:t>
            </a:r>
            <a:r>
              <a:rPr lang="zh-TW" altLang="en-US" sz="3000" b="1" dirty="0" smtClean="0"/>
              <a:t>及影响的民众？我们可以怎样帮助他们？ 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(</a:t>
            </a:r>
            <a:r>
              <a:rPr lang="zh-TW" altLang="en-US" sz="3000" b="1" dirty="0" smtClean="0">
                <a:solidFill>
                  <a:srgbClr val="92D050"/>
                </a:solidFill>
              </a:rPr>
              <a:t>价值观及态度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endParaRPr lang="en-HK" sz="1800" b="1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A60BC2-ACFA-4A12-8C5C-4379E5B5D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1" y="2328421"/>
            <a:ext cx="2241547" cy="19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2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4589-D746-4173-ACB3-ABB787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55" y="641023"/>
            <a:ext cx="5548373" cy="6107355"/>
          </a:xfrm>
        </p:spPr>
        <p:txBody>
          <a:bodyPr>
            <a:normAutofit/>
          </a:bodyPr>
          <a:lstStyle/>
          <a:p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多开窗通风，勤洗手，注意个人卫生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减少或限制一地市民的出行次数 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对外交通连系 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出入境自由度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减少公共交通工具的班次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学校停课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上班人士留在家中工作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如果出现了发烧、咳嗽、呼吸急促等呼吸道症状时，及时就医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AFBDA-E1FB-47E5-B34C-99FC25D93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9722" r="32421" b="22778"/>
          <a:stretch/>
        </p:blipFill>
        <p:spPr>
          <a:xfrm>
            <a:off x="6184096" y="2181881"/>
            <a:ext cx="2718349" cy="2147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AFBC6-A38E-4B35-A56D-55A8B18DB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8" t="33333" r="34453" b="31250"/>
          <a:stretch/>
        </p:blipFill>
        <p:spPr>
          <a:xfrm>
            <a:off x="5789928" y="4676119"/>
            <a:ext cx="3258728" cy="2072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854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4589-D746-4173-ACB3-ABB787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06" y="261511"/>
            <a:ext cx="4581950" cy="5828205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不要接触或食用野生动物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3E95B9-6A92-4433-8BC1-0C3C7ABF5A8D}"/>
              </a:ext>
            </a:extLst>
          </p:cNvPr>
          <p:cNvSpPr/>
          <p:nvPr/>
        </p:nvSpPr>
        <p:spPr>
          <a:xfrm>
            <a:off x="-51408" y="2056992"/>
            <a:ext cx="4929494" cy="4435019"/>
          </a:xfrm>
          <a:prstGeom prst="cloudCallout">
            <a:avLst>
              <a:gd name="adj1" fmla="val -13586"/>
              <a:gd name="adj2" fmla="val -71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/>
              <a:t>鼓励学生把以上各项防止疫症蔓延的措施，分成</a:t>
            </a:r>
            <a:endParaRPr lang="en-HK" altLang="zh-TW" sz="3000" dirty="0"/>
          </a:p>
          <a:p>
            <a:pPr algn="ctr"/>
            <a:r>
              <a:rPr lang="zh-TW" altLang="en-US" sz="3000" u="sng" dirty="0" smtClean="0"/>
              <a:t>控制传染源</a:t>
            </a:r>
            <a:r>
              <a:rPr lang="zh-TW" altLang="en-US" sz="3000" dirty="0" smtClean="0"/>
              <a:t>及</a:t>
            </a:r>
            <a:endParaRPr lang="en-US" altLang="zh-TW" sz="3000" dirty="0"/>
          </a:p>
          <a:p>
            <a:pPr algn="ctr"/>
            <a:r>
              <a:rPr lang="zh-TW" altLang="en-US" sz="3000" u="sng" dirty="0" smtClean="0"/>
              <a:t>切断传播途径</a:t>
            </a:r>
            <a:endParaRPr lang="en-HK" altLang="zh-TW" sz="3000" u="sng" dirty="0"/>
          </a:p>
          <a:p>
            <a:pPr algn="ctr"/>
            <a:r>
              <a:rPr lang="zh-TW" altLang="en-US" sz="3000" dirty="0" smtClean="0"/>
              <a:t>两类</a:t>
            </a:r>
            <a:endParaRPr lang="en-HK" sz="30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2B427B69-C3A6-4729-A5DB-DACFC7761CE2}"/>
              </a:ext>
            </a:extLst>
          </p:cNvPr>
          <p:cNvSpPr/>
          <p:nvPr/>
        </p:nvSpPr>
        <p:spPr>
          <a:xfrm>
            <a:off x="3690734" y="2667023"/>
            <a:ext cx="3501918" cy="4021295"/>
          </a:xfrm>
          <a:prstGeom prst="cloudCallout">
            <a:avLst>
              <a:gd name="adj1" fmla="val -32769"/>
              <a:gd name="adj2" fmla="val -84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/>
              <a:t>还有其他可行的措施吗？我们可如何保护易受感染的人群？</a:t>
            </a:r>
            <a:endParaRPr lang="en-HK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47F30-A286-4407-AB2D-77E8CAFAE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4" t="21805" r="31406" b="35039"/>
          <a:stretch/>
        </p:blipFill>
        <p:spPr>
          <a:xfrm>
            <a:off x="6688914" y="2702123"/>
            <a:ext cx="2297211" cy="1453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56B26-1DD7-4282-9256-9EE573262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5" t="32777" r="40391" b="33612"/>
          <a:stretch/>
        </p:blipFill>
        <p:spPr>
          <a:xfrm>
            <a:off x="6688914" y="4818753"/>
            <a:ext cx="2454572" cy="1673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31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4DFD30B-80A2-4940-AC5B-9247FDFBD51A}"/>
              </a:ext>
            </a:extLst>
          </p:cNvPr>
          <p:cNvSpPr/>
          <p:nvPr/>
        </p:nvSpPr>
        <p:spPr>
          <a:xfrm>
            <a:off x="1083335" y="514782"/>
            <a:ext cx="4807670" cy="2036190"/>
          </a:xfrm>
          <a:prstGeom prst="cloudCallout">
            <a:avLst>
              <a:gd name="adj1" fmla="val 10931"/>
              <a:gd name="adj2" fmla="val 81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/>
              <a:t>现在，请完成</a:t>
            </a:r>
            <a:endParaRPr lang="en-HK" altLang="zh-TW" sz="3200" b="1" dirty="0"/>
          </a:p>
          <a:p>
            <a:pPr algn="ctr"/>
            <a:r>
              <a:rPr lang="zh-TW" altLang="en-US" sz="3200" b="1" dirty="0" smtClean="0">
                <a:solidFill>
                  <a:schemeClr val="accent3">
                    <a:lumMod val="75000"/>
                  </a:schemeClr>
                </a:solidFill>
              </a:rPr>
              <a:t>学生工作纸</a:t>
            </a:r>
            <a:endParaRPr lang="en-HK" altLang="zh-TW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第</a:t>
            </a:r>
            <a:r>
              <a:rPr lang="en-US" altLang="zh-TW" sz="3200" b="1" dirty="0" smtClean="0">
                <a:solidFill>
                  <a:schemeClr val="accent3">
                    <a:lumMod val="75000"/>
                  </a:schemeClr>
                </a:solidFill>
              </a:rPr>
              <a:t>11-12</a:t>
            </a:r>
            <a:r>
              <a:rPr lang="zh-TW" altLang="en-US" sz="3200" b="1" dirty="0" smtClean="0">
                <a:solidFill>
                  <a:schemeClr val="accent3">
                    <a:lumMod val="75000"/>
                  </a:schemeClr>
                </a:solidFill>
              </a:rPr>
              <a:t>页</a:t>
            </a:r>
            <a:endParaRPr lang="en-HK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330CA55-2E53-4CFE-AC58-58C4419D600C}"/>
              </a:ext>
            </a:extLst>
          </p:cNvPr>
          <p:cNvSpPr/>
          <p:nvPr/>
        </p:nvSpPr>
        <p:spPr>
          <a:xfrm>
            <a:off x="5213022" y="2762054"/>
            <a:ext cx="2903456" cy="2036190"/>
          </a:xfrm>
          <a:prstGeom prst="cloudCallout">
            <a:avLst>
              <a:gd name="adj1" fmla="val -59469"/>
              <a:gd name="adj2" fmla="val 5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</a:rPr>
              <a:t>从阅读中学习</a:t>
            </a:r>
            <a:endParaRPr lang="en-HK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6C3CD4E-3936-41EC-9883-843BF8D0B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19" y="3297292"/>
            <a:ext cx="3178408" cy="28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25"/>
            <a:ext cx="7145518" cy="107015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>
                <a:solidFill>
                  <a:srgbClr val="92D050"/>
                </a:solidFill>
              </a:rPr>
              <a:t>为何我们应该关注受冠状病毒病感染及影响的民众？我们可以怎样帮助他们？</a:t>
            </a:r>
            <a:endParaRPr lang="en-HK" dirty="0">
              <a:solidFill>
                <a:srgbClr val="92D050"/>
              </a:solidFill>
            </a:endParaRP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37911B2B-BAFE-4C22-9F34-168D07C8D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25100" r="4433" b="28964"/>
          <a:stretch/>
        </p:blipFill>
        <p:spPr>
          <a:xfrm>
            <a:off x="971746" y="3888557"/>
            <a:ext cx="5976594" cy="2969443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572B73A-1BED-4F1F-85A4-3D06D6DC6D19}"/>
              </a:ext>
            </a:extLst>
          </p:cNvPr>
          <p:cNvSpPr/>
          <p:nvPr/>
        </p:nvSpPr>
        <p:spPr>
          <a:xfrm>
            <a:off x="169683" y="1182476"/>
            <a:ext cx="8135332" cy="2833344"/>
          </a:xfrm>
          <a:prstGeom prst="cloudCallout">
            <a:avLst>
              <a:gd name="adj1" fmla="val -16258"/>
              <a:gd name="adj2" fmla="val 73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u="sng" dirty="0"/>
              <a:t>反思</a:t>
            </a:r>
            <a:endParaRPr lang="en-HK" altLang="zh-TW" sz="3000" b="1" u="sng" dirty="0"/>
          </a:p>
          <a:p>
            <a:pPr algn="ctr"/>
            <a:r>
              <a:rPr lang="zh-TW" altLang="en-US" sz="3000" dirty="0" smtClean="0"/>
              <a:t>作为一位香港中学地理科学生，你应以何种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正面的价值观及态度</a:t>
            </a:r>
            <a:r>
              <a:rPr lang="zh-TW" altLang="en-US" sz="3000" dirty="0" smtClean="0">
                <a:solidFill>
                  <a:schemeClr val="bg1"/>
                </a:solidFill>
              </a:rPr>
              <a:t>来面对及应对今次冠状病毒病的疫情？</a:t>
            </a:r>
            <a:endParaRPr lang="en-HK" sz="3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88003-86F2-49E0-B751-32CC4A734C77}"/>
              </a:ext>
            </a:extLst>
          </p:cNvPr>
          <p:cNvSpPr txBox="1"/>
          <p:nvPr/>
        </p:nvSpPr>
        <p:spPr>
          <a:xfrm>
            <a:off x="1512216" y="5733416"/>
            <a:ext cx="136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… …</a:t>
            </a:r>
            <a:endParaRPr lang="en-HK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1A054-111F-49EE-83A9-96B59067AB7F}"/>
              </a:ext>
            </a:extLst>
          </p:cNvPr>
          <p:cNvSpPr txBox="1"/>
          <p:nvPr/>
        </p:nvSpPr>
        <p:spPr>
          <a:xfrm>
            <a:off x="3553905" y="5686282"/>
            <a:ext cx="136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… …</a:t>
            </a:r>
            <a:endParaRPr lang="en-HK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D0433-BF57-4BCA-87B3-A3E7CB75B646}"/>
              </a:ext>
            </a:extLst>
          </p:cNvPr>
          <p:cNvSpPr txBox="1"/>
          <p:nvPr/>
        </p:nvSpPr>
        <p:spPr>
          <a:xfrm>
            <a:off x="5461262" y="5725908"/>
            <a:ext cx="136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… …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7631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A picture containing drawing, table, sign&#10;&#10;Description automatically generated">
            <a:extLst>
              <a:ext uri="{FF2B5EF4-FFF2-40B4-BE49-F238E27FC236}">
                <a16:creationId xmlns:a16="http://schemas.microsoft.com/office/drawing/2014/main" id="{43CF3FF3-D325-487D-8F0F-587598B9B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21232" b="8315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BEC79-1279-4A6D-989C-5C6C18130027}"/>
              </a:ext>
            </a:extLst>
          </p:cNvPr>
          <p:cNvSpPr txBox="1"/>
          <p:nvPr/>
        </p:nvSpPr>
        <p:spPr>
          <a:xfrm>
            <a:off x="4035422" y="1678665"/>
            <a:ext cx="291587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zh-TW" altLang="en-US" sz="54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你應該</a:t>
            </a:r>
            <a:r>
              <a:rPr lang="en-US" altLang="zh-TW" sz="54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… …</a:t>
            </a:r>
            <a:endParaRPr lang="en-US" sz="5400" b="1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A8980FF-0DBD-4EE4-B1E1-D5B220E1D90C}"/>
              </a:ext>
            </a:extLst>
          </p:cNvPr>
          <p:cNvSpPr/>
          <p:nvPr/>
        </p:nvSpPr>
        <p:spPr>
          <a:xfrm>
            <a:off x="3266254" y="3489187"/>
            <a:ext cx="4280358" cy="3226324"/>
          </a:xfrm>
          <a:prstGeom prst="cloudCallout">
            <a:avLst>
              <a:gd name="adj1" fmla="val -68414"/>
              <a:gd name="adj2" fmla="val -34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3000" dirty="0" smtClean="0">
                <a:solidFill>
                  <a:schemeClr val="tx1"/>
                </a:solidFill>
              </a:rPr>
              <a:t>以正面积极的态度及行动面对及应对是次的疫情，不应过度恐慌</a:t>
            </a:r>
            <a:endParaRPr lang="en-HK" sz="3000" dirty="0">
              <a:solidFill>
                <a:schemeClr val="tx1"/>
              </a:solidFill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9BA31BA-B7FD-49A6-A53E-D719F48A00BD}"/>
              </a:ext>
            </a:extLst>
          </p:cNvPr>
          <p:cNvSpPr/>
          <p:nvPr/>
        </p:nvSpPr>
        <p:spPr>
          <a:xfrm>
            <a:off x="3471836" y="756176"/>
            <a:ext cx="5402148" cy="3109888"/>
          </a:xfrm>
          <a:prstGeom prst="cloudCallout">
            <a:avLst>
              <a:gd name="adj1" fmla="val -67637"/>
              <a:gd name="adj2" fmla="val 39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3000" dirty="0" smtClean="0">
                <a:solidFill>
                  <a:schemeClr val="tx1"/>
                </a:solidFill>
              </a:rPr>
              <a:t>关注及关怀世界上受</a:t>
            </a:r>
            <a:r>
              <a:rPr lang="zh-TW" altLang="en-US" sz="2800" dirty="0" smtClean="0">
                <a:solidFill>
                  <a:schemeClr val="tx1"/>
                </a:solidFill>
              </a:rPr>
              <a:t>冠状病毒病</a:t>
            </a:r>
            <a:r>
              <a:rPr lang="zh-TW" altLang="en-US" sz="3000" dirty="0" smtClean="0">
                <a:solidFill>
                  <a:schemeClr val="tx1"/>
                </a:solidFill>
              </a:rPr>
              <a:t>感染及影响的人们，同心抗疫</a:t>
            </a:r>
            <a:endParaRPr lang="en-HK" sz="3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A1F5A-6544-432C-B564-971FB1A6C4BF}"/>
              </a:ext>
            </a:extLst>
          </p:cNvPr>
          <p:cNvSpPr txBox="1"/>
          <p:nvPr/>
        </p:nvSpPr>
        <p:spPr>
          <a:xfrm>
            <a:off x="3991216" y="142489"/>
            <a:ext cx="3153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/>
              <a:t>你应该</a:t>
            </a:r>
            <a:r>
              <a:rPr lang="en-US" altLang="zh-TW" sz="4000" b="1" dirty="0" smtClean="0"/>
              <a:t>… </a:t>
            </a:r>
            <a:r>
              <a:rPr lang="en-US" altLang="zh-TW" sz="4000" b="1" dirty="0"/>
              <a:t>…</a:t>
            </a:r>
            <a:endParaRPr lang="en-HK" sz="4000" b="1" dirty="0"/>
          </a:p>
        </p:txBody>
      </p:sp>
    </p:spTree>
    <p:extLst>
      <p:ext uri="{BB962C8B-B14F-4D97-AF65-F5344CB8AC3E}">
        <p14:creationId xmlns:p14="http://schemas.microsoft.com/office/powerpoint/2010/main" val="29664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4DFD30B-80A2-4940-AC5B-9247FDFBD51A}"/>
              </a:ext>
            </a:extLst>
          </p:cNvPr>
          <p:cNvSpPr/>
          <p:nvPr/>
        </p:nvSpPr>
        <p:spPr>
          <a:xfrm>
            <a:off x="1234164" y="561916"/>
            <a:ext cx="4807670" cy="2036190"/>
          </a:xfrm>
          <a:prstGeom prst="cloudCallout">
            <a:avLst>
              <a:gd name="adj1" fmla="val -7305"/>
              <a:gd name="adj2" fmla="val 78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/>
              <a:t>现在，请完成</a:t>
            </a:r>
            <a:endParaRPr lang="en-HK" altLang="zh-TW" sz="3200" b="1" dirty="0"/>
          </a:p>
          <a:p>
            <a:pPr algn="ctr"/>
            <a:r>
              <a:rPr lang="zh-TW" altLang="en-US" sz="3200" b="1" dirty="0" smtClean="0">
                <a:solidFill>
                  <a:schemeClr val="accent3">
                    <a:lumMod val="75000"/>
                  </a:schemeClr>
                </a:solidFill>
              </a:rPr>
              <a:t>学生工作纸</a:t>
            </a:r>
            <a:endParaRPr lang="en-HK" altLang="zh-TW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第</a:t>
            </a:r>
            <a:r>
              <a:rPr lang="en-US" altLang="zh-TW" sz="3200" b="1" dirty="0" smtClean="0">
                <a:solidFill>
                  <a:schemeClr val="accent3">
                    <a:lumMod val="75000"/>
                  </a:schemeClr>
                </a:solidFill>
              </a:rPr>
              <a:t>13-15</a:t>
            </a:r>
            <a:r>
              <a:rPr lang="zh-TW" altLang="en-US" sz="3200" b="1" dirty="0" smtClean="0">
                <a:solidFill>
                  <a:schemeClr val="accent3">
                    <a:lumMod val="75000"/>
                  </a:schemeClr>
                </a:solidFill>
              </a:rPr>
              <a:t>页</a:t>
            </a:r>
            <a:endParaRPr lang="en-HK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330CA55-2E53-4CFE-AC58-58C4419D600C}"/>
              </a:ext>
            </a:extLst>
          </p:cNvPr>
          <p:cNvSpPr/>
          <p:nvPr/>
        </p:nvSpPr>
        <p:spPr>
          <a:xfrm>
            <a:off x="5213022" y="2762054"/>
            <a:ext cx="2903456" cy="2036190"/>
          </a:xfrm>
          <a:prstGeom prst="cloudCallout">
            <a:avLst>
              <a:gd name="adj1" fmla="val -59469"/>
              <a:gd name="adj2" fmla="val 5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</a:rPr>
              <a:t>从阅读中学习</a:t>
            </a:r>
            <a:endParaRPr lang="en-HK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22827A8-786D-488F-B6E3-8BC6B438D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19" y="3297292"/>
            <a:ext cx="3178408" cy="28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3738D-9A76-46D8-B3C7-53B3BB83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-1" b="15442"/>
          <a:stretch/>
        </p:blipFill>
        <p:spPr>
          <a:xfrm>
            <a:off x="3598048" y="-1"/>
            <a:ext cx="5545952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8" y="208609"/>
            <a:ext cx="4123929" cy="121605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b="1" u="sng" dirty="0" smtClean="0">
                <a:solidFill>
                  <a:schemeClr val="tx1"/>
                </a:solidFill>
              </a:rPr>
              <a:t>&lt;</a:t>
            </a:r>
            <a:r>
              <a:rPr lang="zh-TW" altLang="en-US" b="1" u="sng" dirty="0" smtClean="0">
                <a:solidFill>
                  <a:schemeClr val="tx1"/>
                </a:solidFill>
              </a:rPr>
              <a:t>补充资料 </a:t>
            </a:r>
            <a:r>
              <a:rPr lang="en-US" altLang="zh-TW" b="1" u="sng" dirty="0" smtClean="0">
                <a:solidFill>
                  <a:schemeClr val="tx1"/>
                </a:solidFill>
              </a:rPr>
              <a:t>-&gt;</a:t>
            </a:r>
            <a:r>
              <a:rPr lang="en-US" altLang="zh-TW" b="1" u="sng" dirty="0">
                <a:solidFill>
                  <a:schemeClr val="tx1"/>
                </a:solidFill>
              </a:rPr>
              <a:t/>
            </a:r>
            <a:br>
              <a:rPr lang="en-US" altLang="zh-TW" b="1" u="sng" dirty="0">
                <a:solidFill>
                  <a:schemeClr val="tx1"/>
                </a:solidFill>
              </a:rPr>
            </a:br>
            <a:r>
              <a:rPr lang="en-US" altLang="zh-TW" b="1" u="sng" dirty="0" smtClean="0">
                <a:solidFill>
                  <a:schemeClr val="tx1"/>
                </a:solidFill>
              </a:rPr>
              <a:t>&lt;</a:t>
            </a:r>
            <a:r>
              <a:rPr lang="zh-TW" altLang="en-US" b="1" u="sng" dirty="0" smtClean="0">
                <a:solidFill>
                  <a:schemeClr val="tx1"/>
                </a:solidFill>
              </a:rPr>
              <a:t>传染病是甚么？</a:t>
            </a:r>
            <a:r>
              <a:rPr lang="en-US" altLang="zh-TW" b="1" u="sng" dirty="0">
                <a:solidFill>
                  <a:schemeClr val="tx1"/>
                </a:solidFill>
              </a:rPr>
              <a:t>&gt;</a:t>
            </a:r>
            <a:r>
              <a:rPr lang="zh-TW" altLang="en-US" b="1" u="sng" dirty="0">
                <a:solidFill>
                  <a:schemeClr val="tx1"/>
                </a:solidFill>
              </a:rPr>
              <a:t> </a:t>
            </a:r>
            <a:endParaRPr lang="en-HK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57" y="1388933"/>
            <a:ext cx="4281758" cy="5379512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根据香港卫生署卫生防护中心的资料，</a:t>
            </a:r>
            <a:r>
              <a:rPr lang="zh-TW" altLang="en-US" sz="2800" b="1" dirty="0" smtClean="0"/>
              <a:t>传染病</a:t>
            </a:r>
            <a:r>
              <a:rPr lang="zh-TW" altLang="en-US" sz="2800" dirty="0" smtClean="0"/>
              <a:t>是指一些可以传播而使人受感染的疾病，它们可以从一个人或其他物种，经过各种途径传染给另一个人或物种。此类疾病是由于</a:t>
            </a:r>
            <a:r>
              <a:rPr lang="zh-TW" altLang="en-US" sz="2800" b="1" dirty="0" smtClean="0"/>
              <a:t>病原体</a:t>
            </a:r>
            <a:r>
              <a:rPr lang="zh-TW" altLang="en-US" sz="2800" dirty="0" smtClean="0"/>
              <a:t>侵入人体或产生毒素所致，并对正常细胞及其功能造成破坏，严重时甚至引致死亡</a:t>
            </a:r>
            <a:endParaRPr lang="en-HK" altLang="zh-TW" sz="2800" dirty="0"/>
          </a:p>
          <a:p>
            <a:endParaRPr lang="en-HK" altLang="zh-TW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31211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FCFF5-A055-46EE-97E9-A8CA17FF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42" y="329938"/>
            <a:ext cx="7027829" cy="5951732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传染病的传播，除病原体外，还有三个主要因素，即是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传染源</a:t>
            </a:r>
            <a:r>
              <a:rPr lang="zh-TW" altLang="en-US" sz="3200" dirty="0" smtClean="0">
                <a:solidFill>
                  <a:schemeClr val="tx1"/>
                </a:solidFill>
              </a:rPr>
              <a:t>、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传播途径</a:t>
            </a:r>
            <a:r>
              <a:rPr lang="zh-TW" altLang="en-US" sz="3200" dirty="0" smtClean="0">
                <a:solidFill>
                  <a:schemeClr val="tx1"/>
                </a:solidFill>
              </a:rPr>
              <a:t>和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宿主</a:t>
            </a:r>
            <a:r>
              <a:rPr lang="zh-TW" altLang="en-US" sz="3200" dirty="0" smtClean="0">
                <a:solidFill>
                  <a:schemeClr val="tx1"/>
                </a:solidFill>
              </a:rPr>
              <a:t>，组成所谓的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“传染链” </a:t>
            </a:r>
            <a:endParaRPr lang="en-HK" altLang="zh-TW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病原体</a:t>
            </a:r>
            <a:r>
              <a:rPr lang="zh-TW" altLang="en-US" sz="3200" dirty="0" smtClean="0"/>
              <a:t>为可引致感染的微生物，如细菌、病毒、真菌（霉菌）及寄生虫</a:t>
            </a:r>
            <a:endParaRPr lang="en-HK" altLang="zh-TW" sz="3200" dirty="0"/>
          </a:p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传染源</a:t>
            </a:r>
            <a:r>
              <a:rPr lang="zh-TW" altLang="en-US" sz="3200" dirty="0" smtClean="0"/>
              <a:t>是指任何病原体可赖以生存、寄居和繁殖的环境。包括人类（如病人、带菌者和隐性感染病者）、禽畜、昆虫和泥土。病原体通常必须倚靠传染源作为基地，伺机感染人类</a:t>
            </a:r>
            <a:endParaRPr lang="en-HK" altLang="zh-TW" sz="3200" dirty="0"/>
          </a:p>
        </p:txBody>
      </p:sp>
    </p:spTree>
    <p:extLst>
      <p:ext uri="{BB962C8B-B14F-4D97-AF65-F5344CB8AC3E}">
        <p14:creationId xmlns:p14="http://schemas.microsoft.com/office/powerpoint/2010/main" val="9842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8519-0A7E-4C32-9BAA-193555DC0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829560"/>
            <a:ext cx="6234261" cy="5211804"/>
          </a:xfrm>
        </p:spPr>
        <p:txBody>
          <a:bodyPr/>
          <a:lstStyle/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传播途径</a:t>
            </a:r>
            <a:r>
              <a:rPr lang="zh-TW" altLang="en-US" sz="3200" dirty="0" smtClean="0"/>
              <a:t>是指病原体由一处移动或被带到另一处的传播方式</a:t>
            </a:r>
            <a:endParaRPr lang="en-US" altLang="zh-TW" sz="3200" dirty="0"/>
          </a:p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宿主</a:t>
            </a:r>
            <a:r>
              <a:rPr lang="zh-TW" altLang="en-US" sz="3200" dirty="0" smtClean="0">
                <a:solidFill>
                  <a:schemeClr val="tx1"/>
                </a:solidFill>
              </a:rPr>
              <a:t>是指易受感染者。有些人较容易受传染病感染而成为宿主，例如：幼儿、老年人及长期病患者因身体抵抗力不足，故较容易受到感染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8997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804D-7485-47BD-863A-D6E40BFC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36" y="876694"/>
            <a:ext cx="6447501" cy="5241302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 smtClean="0"/>
              <a:t>一般而言，各种传染病的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传播途径</a:t>
            </a:r>
            <a:r>
              <a:rPr lang="zh-TW" altLang="en-US" sz="3200" dirty="0" smtClean="0"/>
              <a:t>可大约分为以下几类：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空气传播</a:t>
            </a:r>
            <a:endParaRPr lang="en-US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飞沫传播 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食物及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或水传播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接触传播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母体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先天传染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血液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体液传播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病媒传播</a:t>
            </a:r>
            <a:endParaRPr lang="en-HK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FEBEB-7B7A-457A-A0DC-1DDDDC2CC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0" t="15695" r="28593" b="12030"/>
          <a:stretch/>
        </p:blipFill>
        <p:spPr>
          <a:xfrm>
            <a:off x="3824161" y="3983670"/>
            <a:ext cx="2636638" cy="2557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F177A-75A1-4138-B933-6E49BE872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3" t="19861" r="35852" b="8888"/>
          <a:stretch/>
        </p:blipFill>
        <p:spPr>
          <a:xfrm>
            <a:off x="6716633" y="2404901"/>
            <a:ext cx="2271723" cy="3157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857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3738D-9A76-46D8-B3C7-53B3BB83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-1" b="15442"/>
          <a:stretch/>
        </p:blipFill>
        <p:spPr>
          <a:xfrm>
            <a:off x="3598048" y="-1"/>
            <a:ext cx="5545952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28" y="230347"/>
            <a:ext cx="3737431" cy="7057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b="1" u="sng" dirty="0" smtClean="0">
                <a:solidFill>
                  <a:schemeClr val="tx1"/>
                </a:solidFill>
              </a:rPr>
              <a:t>知多一点点</a:t>
            </a:r>
            <a:r>
              <a:rPr lang="en-US" altLang="zh-TW" b="1" u="sng" dirty="0" smtClean="0">
                <a:solidFill>
                  <a:schemeClr val="tx1"/>
                </a:solidFill>
              </a:rPr>
              <a:t>… </a:t>
            </a:r>
            <a:r>
              <a:rPr lang="en-US" altLang="zh-TW" b="1" u="sng" dirty="0">
                <a:solidFill>
                  <a:schemeClr val="tx1"/>
                </a:solidFill>
              </a:rPr>
              <a:t>…</a:t>
            </a:r>
            <a:r>
              <a:rPr lang="zh-TW" altLang="en-US" b="1" u="sng" dirty="0">
                <a:solidFill>
                  <a:schemeClr val="tx1"/>
                </a:solidFill>
              </a:rPr>
              <a:t> </a:t>
            </a:r>
            <a:r>
              <a:rPr lang="en-HK" altLang="zh-TW" b="1" u="sng" dirty="0"/>
              <a:t/>
            </a:r>
            <a:br>
              <a:rPr lang="en-HK" altLang="zh-TW" b="1" u="sng" dirty="0"/>
            </a:br>
            <a:endParaRPr lang="en-HK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40" y="1166486"/>
            <a:ext cx="3450209" cy="559602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你知道甚么是传染病吗？详情请看本简报最后部分的补充数据 </a:t>
            </a:r>
            <a:r>
              <a:rPr lang="en-US" altLang="zh-TW" sz="3200" dirty="0" smtClean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即</a:t>
            </a:r>
            <a:r>
              <a:rPr lang="en-US" altLang="zh-TW" sz="3200" dirty="0" smtClean="0">
                <a:solidFill>
                  <a:schemeClr val="tx1"/>
                </a:solidFill>
              </a:rPr>
              <a:t>46-53</a:t>
            </a:r>
            <a:r>
              <a:rPr lang="zh-TW" altLang="en-US" sz="3200" dirty="0" smtClean="0">
                <a:solidFill>
                  <a:schemeClr val="tx1"/>
                </a:solidFill>
              </a:rPr>
              <a:t>页</a:t>
            </a:r>
            <a:r>
              <a:rPr lang="en-US" altLang="zh-TW" sz="3200" dirty="0" smtClean="0">
                <a:solidFill>
                  <a:schemeClr val="tx1"/>
                </a:solidFill>
              </a:rPr>
              <a:t>)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US" altLang="zh-TW" sz="3000" dirty="0" smtClean="0">
                <a:solidFill>
                  <a:schemeClr val="tx1"/>
                </a:solidFill>
              </a:rPr>
              <a:t>[</a:t>
            </a:r>
            <a:r>
              <a:rPr lang="zh-TW" altLang="en-US" sz="3000" dirty="0" smtClean="0">
                <a:solidFill>
                  <a:schemeClr val="tx1"/>
                </a:solidFill>
              </a:rPr>
              <a:t>注意：如你已在其他课题或渠道对传染病有所认知，则无需重复阅读这部分的资料</a:t>
            </a:r>
            <a:r>
              <a:rPr lang="en-US" altLang="zh-TW" sz="3000" dirty="0" smtClean="0">
                <a:solidFill>
                  <a:schemeClr val="tx1"/>
                </a:solidFill>
              </a:rPr>
              <a:t>]</a:t>
            </a:r>
            <a:endParaRPr lang="en-HK" altLang="zh-TW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HK" altLang="zh-TW" sz="3200" dirty="0">
              <a:solidFill>
                <a:schemeClr val="tx1"/>
              </a:solidFill>
            </a:endParaRPr>
          </a:p>
          <a:p>
            <a:endParaRPr lang="en-HK" altLang="zh-TW" sz="3200" dirty="0"/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02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5DAA-3C58-4E04-A9A8-A091A532C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59" y="754144"/>
            <a:ext cx="6834432" cy="6006365"/>
          </a:xfrm>
        </p:spPr>
        <p:txBody>
          <a:bodyPr>
            <a:normAutofit fontScale="92500"/>
          </a:bodyPr>
          <a:lstStyle/>
          <a:p>
            <a:r>
              <a:rPr lang="zh-TW" altLang="en-US" sz="3200" dirty="0" smtClean="0"/>
              <a:t>传染病通常可借着直接接触已感染之个体、或是其体液、排泄物及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或被其所污染的物体而受到感染。此外，传染病亦可透过水、食物、空气或其他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载体</a:t>
            </a:r>
            <a:r>
              <a:rPr lang="zh-TW" altLang="en-US" sz="3200" dirty="0" smtClean="0">
                <a:solidFill>
                  <a:schemeClr val="tx1"/>
                </a:solidFill>
              </a:rPr>
              <a:t>（</a:t>
            </a:r>
            <a:r>
              <a:rPr lang="en-US" altLang="zh-TW" sz="3200" dirty="0">
                <a:solidFill>
                  <a:schemeClr val="tx1"/>
                </a:solidFill>
              </a:rPr>
              <a:t>vector</a:t>
            </a:r>
            <a:r>
              <a:rPr lang="zh-TW" altLang="en-US" sz="3200" dirty="0">
                <a:solidFill>
                  <a:schemeClr val="tx1"/>
                </a:solidFill>
              </a:rPr>
              <a:t>）</a:t>
            </a:r>
            <a:r>
              <a:rPr lang="zh-TW" altLang="en-US" sz="3200" dirty="0"/>
              <a:t>而散布及蔓延 </a:t>
            </a:r>
            <a:endParaRPr lang="en-HK" altLang="zh-TW" sz="3200" dirty="0"/>
          </a:p>
          <a:p>
            <a:r>
              <a:rPr lang="zh-TW" altLang="en-US" sz="3200" dirty="0" smtClean="0"/>
              <a:t>根据香港卫生署卫生防护中心的网页</a:t>
            </a:r>
            <a:r>
              <a:rPr lang="en-US" altLang="zh-TW" sz="3200" dirty="0" smtClean="0"/>
              <a:t>(</a:t>
            </a:r>
            <a:r>
              <a:rPr lang="en-HK" sz="3200" dirty="0">
                <a:solidFill>
                  <a:schemeClr val="accent2">
                    <a:lumMod val="75000"/>
                  </a:schemeClr>
                </a:solidFill>
              </a:rPr>
              <a:t>https://www.chp.gov.hk/tc/healthtopics/24/index.html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显示，传染病的种类繁多，单在该网页中，就罗列了七十多种传染病，例如：艾滋病、季节性流行性感冒及霍乱等</a:t>
            </a:r>
            <a:endParaRPr lang="en-HK" altLang="zh-TW" sz="3200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3876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D0DC5-B335-43F0-991F-6BE60609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34" y="355862"/>
            <a:ext cx="6640797" cy="6146276"/>
          </a:xfrm>
        </p:spPr>
        <p:txBody>
          <a:bodyPr>
            <a:noAutofit/>
          </a:bodyPr>
          <a:lstStyle/>
          <a:p>
            <a:r>
              <a:rPr lang="zh-TW" altLang="en-US" sz="3000" dirty="0" smtClean="0">
                <a:solidFill>
                  <a:schemeClr val="tx1"/>
                </a:solidFill>
              </a:rPr>
              <a:t>由于不同的传染病的生物性致病原在人体外可存活的时间不一，其存在于人体内的位置及活动方式皆有所不同，这些因素都影响了每种传染病的传染及散播过程皆不尽相同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 smtClean="0">
                <a:solidFill>
                  <a:schemeClr val="tx1"/>
                </a:solidFill>
              </a:rPr>
              <a:t>每一种传染病的病原为了生存和繁衍，通常都有其特定的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传播方式</a:t>
            </a:r>
            <a:r>
              <a:rPr lang="zh-TW" altLang="en-US" sz="3000" dirty="0" smtClean="0">
                <a:solidFill>
                  <a:schemeClr val="tx1"/>
                </a:solidFill>
              </a:rPr>
              <a:t>，例如某些细菌或病毒可透过呼吸路径，引起宿主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咳嗽</a:t>
            </a:r>
            <a:r>
              <a:rPr lang="zh-TW" altLang="en-US" sz="3000" dirty="0">
                <a:solidFill>
                  <a:schemeClr val="tx1"/>
                </a:solidFill>
              </a:rPr>
              <a:t>及</a:t>
            </a:r>
            <a:r>
              <a:rPr lang="en-US" altLang="zh-TW" sz="3000" dirty="0">
                <a:solidFill>
                  <a:schemeClr val="tx1"/>
                </a:solidFill>
              </a:rPr>
              <a:t>/</a:t>
            </a:r>
            <a:r>
              <a:rPr lang="zh-TW" altLang="en-US" sz="3000" dirty="0" smtClean="0">
                <a:solidFill>
                  <a:schemeClr val="tx1"/>
                </a:solidFill>
              </a:rPr>
              <a:t>或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打喷嚏</a:t>
            </a:r>
            <a:r>
              <a:rPr lang="zh-TW" altLang="en-US" sz="3000" dirty="0" smtClean="0">
                <a:solidFill>
                  <a:schemeClr val="tx1"/>
                </a:solidFill>
              </a:rPr>
              <a:t>等症状，藉此重回空气以等待下一个宿主将其吸入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 smtClean="0">
                <a:solidFill>
                  <a:schemeClr val="tx1"/>
                </a:solidFill>
              </a:rPr>
              <a:t>此外，有部分微生物则通过引起消化系统异常</a:t>
            </a:r>
            <a:r>
              <a:rPr lang="en-US" altLang="zh-TW" sz="3000" dirty="0" smtClean="0">
                <a:solidFill>
                  <a:schemeClr val="tx1"/>
                </a:solidFill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</a:rPr>
              <a:t>如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腹泻</a:t>
            </a:r>
            <a:r>
              <a:rPr lang="zh-TW" altLang="en-US" sz="3000" dirty="0" smtClean="0">
                <a:solidFill>
                  <a:schemeClr val="tx1"/>
                </a:solidFill>
              </a:rPr>
              <a:t>及</a:t>
            </a:r>
            <a:r>
              <a:rPr lang="en-US" altLang="zh-TW" sz="3000" dirty="0">
                <a:solidFill>
                  <a:schemeClr val="tx1"/>
                </a:solidFill>
              </a:rPr>
              <a:t>/</a:t>
            </a:r>
            <a:r>
              <a:rPr lang="zh-TW" altLang="en-US" sz="3000" dirty="0" smtClean="0">
                <a:solidFill>
                  <a:schemeClr val="tx1"/>
                </a:solidFill>
              </a:rPr>
              <a:t>或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呕吐</a:t>
            </a:r>
            <a:r>
              <a:rPr lang="en-US" altLang="zh-TW" sz="3000" dirty="0" smtClean="0">
                <a:solidFill>
                  <a:schemeClr val="tx1"/>
                </a:solidFill>
              </a:rPr>
              <a:t>)</a:t>
            </a:r>
            <a:r>
              <a:rPr lang="zh-TW" altLang="en-US" sz="3000" dirty="0" smtClean="0">
                <a:solidFill>
                  <a:schemeClr val="tx1"/>
                </a:solidFill>
              </a:rPr>
              <a:t>，随着排泄物散布于各处</a:t>
            </a:r>
            <a:endParaRPr lang="en-HK" sz="3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97950-26A1-476E-8FD6-C8BC44E7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474" y="4113070"/>
            <a:ext cx="2230526" cy="2744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FDDFB-E8B8-4FD7-BFD3-03BCFD966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14020" r="10529" b="17251"/>
          <a:stretch/>
        </p:blipFill>
        <p:spPr>
          <a:xfrm>
            <a:off x="7206516" y="1802590"/>
            <a:ext cx="1644441" cy="216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0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8E3D-4B2F-4281-BD40-A3924F1DC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9" y="395927"/>
            <a:ext cx="5363852" cy="58796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000" dirty="0" smtClean="0">
                <a:solidFill>
                  <a:schemeClr val="tx1"/>
                </a:solidFill>
              </a:rPr>
              <a:t>冠状病毒病就是传染病的一个例子：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>
                <a:solidFill>
                  <a:schemeClr val="tx1"/>
                </a:solidFill>
              </a:rPr>
              <a:t>至目前</a:t>
            </a:r>
            <a:r>
              <a:rPr lang="en-US" altLang="zh-TW" sz="3000" dirty="0">
                <a:solidFill>
                  <a:schemeClr val="tx1"/>
                </a:solidFill>
              </a:rPr>
              <a:t>(2020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3</a:t>
            </a:r>
            <a:r>
              <a:rPr lang="zh-TW" altLang="en-US" sz="3000" dirty="0"/>
              <a:t>月</a:t>
            </a:r>
            <a:r>
              <a:rPr lang="en-US" altLang="zh-TW" sz="3000" dirty="0"/>
              <a:t>)</a:t>
            </a:r>
            <a:r>
              <a:rPr lang="zh-TW" altLang="en-US" sz="3000" dirty="0"/>
              <a:t>，</a:t>
            </a:r>
            <a:r>
              <a:rPr lang="zh-TW" altLang="en-US" sz="3000" dirty="0" smtClean="0"/>
              <a:t>世界</a:t>
            </a:r>
            <a:r>
              <a:rPr lang="zh-TW" altLang="en-US" sz="3000" dirty="0" smtClean="0">
                <a:solidFill>
                  <a:schemeClr val="tx1"/>
                </a:solidFill>
              </a:rPr>
              <a:t>各地的专家暂未完全掌握冠状病毒病的传染来源、传播途</a:t>
            </a:r>
            <a:r>
              <a:rPr lang="zh-TW" altLang="en-US" sz="3000" dirty="0" smtClean="0"/>
              <a:t>径及扩散程度</a:t>
            </a:r>
            <a:endParaRPr lang="en-HK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传染源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：根据</a:t>
            </a:r>
            <a:r>
              <a:rPr lang="zh-CN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中国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科学院的资料，</a:t>
            </a:r>
            <a:r>
              <a:rPr lang="zh-CN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多种证据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显示是次</a:t>
            </a:r>
            <a:r>
              <a:rPr lang="zh-TW" altLang="en-US" sz="30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冠状病毒病</a:t>
            </a:r>
            <a:r>
              <a:rPr lang="zh-CN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的传染源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极有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</a:t>
            </a:r>
            <a:r>
              <a:rPr lang="zh-CN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来自</a:t>
            </a:r>
            <a:r>
              <a:rPr lang="zh-CN" altLang="en-US" sz="3000" b="1" dirty="0" smtClean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野生动物</a:t>
            </a:r>
            <a:endParaRPr lang="en-HK" altLang="zh-CN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3AB1D-6B73-4551-AC12-21760563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791" y="2179023"/>
            <a:ext cx="356646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67AC13-8C1A-4BA9-81E6-3C611C8F2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317"/>
          <a:stretch/>
        </p:blipFill>
        <p:spPr>
          <a:xfrm>
            <a:off x="3202390" y="-1"/>
            <a:ext cx="5941610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85C34-65C7-4297-8E98-DE6D2530E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0" y="1148059"/>
            <a:ext cx="2888342" cy="484415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至于</a:t>
            </a:r>
            <a:r>
              <a:rPr lang="zh-TW" altLang="en-US" sz="3200" dirty="0" smtClean="0">
                <a:solidFill>
                  <a:schemeClr val="tx1"/>
                </a:solidFill>
              </a:rPr>
              <a:t>冠状病毒病的</a:t>
            </a:r>
            <a:r>
              <a:rPr lang="zh-TW" altLang="en-US" sz="3200" b="1" dirty="0" smtClean="0"/>
              <a:t>传播途径</a:t>
            </a:r>
            <a:r>
              <a:rPr lang="zh-TW" altLang="en-US" sz="3200" dirty="0" smtClean="0"/>
              <a:t>：主要是经呼吸道飞沫传播，也可以是接触传播及空气传播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气溶胶</a:t>
            </a:r>
            <a:r>
              <a:rPr lang="en-US" altLang="zh-TW" sz="3200" dirty="0" smtClean="0"/>
              <a:t>)</a:t>
            </a:r>
            <a:endParaRPr lang="en-US" altLang="zh-TW" sz="3200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270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4DFD30B-80A2-4940-AC5B-9247FDFBD51A}"/>
              </a:ext>
            </a:extLst>
          </p:cNvPr>
          <p:cNvSpPr/>
          <p:nvPr/>
        </p:nvSpPr>
        <p:spPr>
          <a:xfrm>
            <a:off x="1083335" y="514782"/>
            <a:ext cx="4807670" cy="2036190"/>
          </a:xfrm>
          <a:prstGeom prst="cloudCallout">
            <a:avLst>
              <a:gd name="adj1" fmla="val -442"/>
              <a:gd name="adj2" fmla="val 824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/>
              <a:t>现在，请完成</a:t>
            </a:r>
            <a:endParaRPr lang="en-HK" altLang="zh-TW" sz="3200" b="1" dirty="0"/>
          </a:p>
          <a:p>
            <a:pPr algn="ctr"/>
            <a:r>
              <a:rPr lang="zh-TW" altLang="en-US" sz="3200" b="1" dirty="0" smtClean="0">
                <a:solidFill>
                  <a:schemeClr val="accent3">
                    <a:lumMod val="75000"/>
                  </a:schemeClr>
                </a:solidFill>
              </a:rPr>
              <a:t>学生工作纸</a:t>
            </a:r>
            <a:endParaRPr lang="en-HK" altLang="zh-TW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第</a:t>
            </a:r>
            <a:r>
              <a:rPr lang="en-US" altLang="zh-TW" sz="3200" b="1" dirty="0" smtClean="0">
                <a:solidFill>
                  <a:schemeClr val="accent3">
                    <a:lumMod val="75000"/>
                  </a:schemeClr>
                </a:solidFill>
              </a:rPr>
              <a:t>2-3</a:t>
            </a:r>
            <a:r>
              <a:rPr lang="zh-TW" altLang="en-US" sz="3200" b="1" dirty="0" smtClean="0">
                <a:solidFill>
                  <a:schemeClr val="accent3">
                    <a:lumMod val="75000"/>
                  </a:schemeClr>
                </a:solidFill>
              </a:rPr>
              <a:t>页</a:t>
            </a:r>
            <a:endParaRPr lang="en-HK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330CA55-2E53-4CFE-AC58-58C4419D600C}"/>
              </a:ext>
            </a:extLst>
          </p:cNvPr>
          <p:cNvSpPr/>
          <p:nvPr/>
        </p:nvSpPr>
        <p:spPr>
          <a:xfrm>
            <a:off x="5213022" y="2762054"/>
            <a:ext cx="2903456" cy="2036190"/>
          </a:xfrm>
          <a:prstGeom prst="cloudCallout">
            <a:avLst>
              <a:gd name="adj1" fmla="val -54923"/>
              <a:gd name="adj2" fmla="val 273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</a:rPr>
              <a:t>从阅读中学习</a:t>
            </a:r>
            <a:endParaRPr lang="en-HK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8F82F92-C4DB-4860-803D-4FC9F8AE3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19" y="3297292"/>
            <a:ext cx="3178408" cy="28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4" y="185074"/>
            <a:ext cx="7025051" cy="73889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在中国哪个城市首</a:t>
            </a:r>
            <a:r>
              <a:rPr lang="zh-CN" altLang="en-US" sz="3200" b="1" dirty="0" smtClean="0"/>
              <a:t>先</a:t>
            </a:r>
            <a:r>
              <a:rPr lang="zh-TW" altLang="en-US" sz="3200" b="1" dirty="0" smtClean="0"/>
              <a:t>发现</a:t>
            </a:r>
            <a:r>
              <a:rPr lang="zh-CN" altLang="en-US" sz="3200" b="1" dirty="0" smtClean="0"/>
              <a:t>新的</a:t>
            </a: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zh-TW" altLang="en-US" sz="3200" b="1" dirty="0" smtClean="0"/>
              <a:t>冠</a:t>
            </a:r>
            <a:r>
              <a:rPr lang="zh-TW" altLang="en-US" sz="3200" b="1" dirty="0"/>
              <a:t>状病毒病</a:t>
            </a:r>
            <a:r>
              <a:rPr lang="zh-TW" altLang="en-US" sz="3200" b="1" dirty="0" smtClean="0"/>
              <a:t>？</a:t>
            </a:r>
            <a:endParaRPr lang="en-HK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56" y="1230923"/>
            <a:ext cx="7435655" cy="5795632"/>
          </a:xfrm>
        </p:spPr>
        <p:txBody>
          <a:bodyPr>
            <a:noAutofit/>
          </a:bodyPr>
          <a:lstStyle/>
          <a:p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中国湖北省武汉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市</a:t>
            </a:r>
            <a:r>
              <a:rPr lang="zh-TW" altLang="en-US" sz="3000" dirty="0" smtClean="0">
                <a:solidFill>
                  <a:schemeClr val="tx1"/>
                </a:solidFill>
              </a:rPr>
              <a:t>约于</a:t>
            </a:r>
            <a:r>
              <a:rPr lang="en-US" altLang="zh-TW" sz="3000" dirty="0" smtClean="0">
                <a:solidFill>
                  <a:schemeClr val="tx1"/>
                </a:solidFill>
              </a:rPr>
              <a:t>2019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12</a:t>
            </a:r>
            <a:r>
              <a:rPr lang="zh-TW" altLang="en-US" sz="3000" dirty="0" smtClean="0">
                <a:solidFill>
                  <a:schemeClr val="tx1"/>
                </a:solidFill>
              </a:rPr>
              <a:t>月至</a:t>
            </a:r>
            <a:r>
              <a:rPr lang="en-US" altLang="zh-TW" sz="3000" dirty="0" smtClean="0">
                <a:solidFill>
                  <a:schemeClr val="tx1"/>
                </a:solidFill>
              </a:rPr>
              <a:t>2020</a:t>
            </a:r>
            <a:r>
              <a:rPr lang="zh-TW" altLang="en-US" sz="3000" dirty="0" smtClean="0">
                <a:solidFill>
                  <a:schemeClr val="tx1"/>
                </a:solidFill>
              </a:rPr>
              <a:t>年</a:t>
            </a:r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zh-TW" altLang="en-US" sz="3000" dirty="0" smtClean="0">
                <a:solidFill>
                  <a:schemeClr val="tx1"/>
                </a:solidFill>
              </a:rPr>
              <a:t>月</a:t>
            </a:r>
            <a:r>
              <a:rPr lang="zh-CN" altLang="en-US" sz="3000" dirty="0" smtClean="0">
                <a:solidFill>
                  <a:schemeClr val="tx1"/>
                </a:solidFill>
              </a:rPr>
              <a:t>向</a:t>
            </a:r>
            <a:r>
              <a:rPr lang="zh-CN" altLang="en-US" sz="3000" dirty="0">
                <a:solidFill>
                  <a:schemeClr val="tx1"/>
                </a:solidFill>
              </a:rPr>
              <a:t>世界卫生组织通</a:t>
            </a:r>
            <a:r>
              <a:rPr lang="zh-CN" altLang="en-US" sz="3000" dirty="0" smtClean="0">
                <a:solidFill>
                  <a:schemeClr val="tx1"/>
                </a:solidFill>
              </a:rPr>
              <a:t>布</a:t>
            </a:r>
            <a:r>
              <a:rPr lang="zh-TW" altLang="en-US" sz="3000" dirty="0" smtClean="0">
                <a:solidFill>
                  <a:schemeClr val="tx1"/>
                </a:solidFill>
              </a:rPr>
              <a:t>出现</a:t>
            </a:r>
            <a:r>
              <a:rPr lang="zh-CN" altLang="en-US" sz="3000" dirty="0" smtClean="0">
                <a:solidFill>
                  <a:schemeClr val="tx1"/>
                </a:solidFill>
              </a:rPr>
              <a:t>新</a:t>
            </a:r>
            <a:r>
              <a:rPr lang="zh-CN" altLang="en-US" sz="3000" dirty="0">
                <a:solidFill>
                  <a:schemeClr val="tx1"/>
                </a:solidFill>
              </a:rPr>
              <a:t>的冠状病毒</a:t>
            </a:r>
            <a:r>
              <a:rPr lang="zh-CN" altLang="en-US" sz="3000" dirty="0" smtClean="0">
                <a:solidFill>
                  <a:schemeClr val="tx1"/>
                </a:solidFill>
              </a:rPr>
              <a:t>病</a:t>
            </a:r>
            <a:r>
              <a:rPr lang="en-US" altLang="zh-TW" sz="3000" dirty="0" smtClean="0">
                <a:solidFill>
                  <a:schemeClr val="tx1"/>
                </a:solidFill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</a:rPr>
              <a:t>图</a:t>
            </a:r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HK" altLang="zh-TW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E93FB-E94D-4E6F-9995-EEC1B7B0B010}"/>
              </a:ext>
            </a:extLst>
          </p:cNvPr>
          <p:cNvSpPr txBox="1"/>
          <p:nvPr/>
        </p:nvSpPr>
        <p:spPr>
          <a:xfrm>
            <a:off x="587136" y="4213650"/>
            <a:ext cx="2593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1</a:t>
            </a:r>
          </a:p>
          <a:p>
            <a:r>
              <a:rPr lang="zh-TW" altLang="en-US" sz="2800" dirty="0" smtClean="0"/>
              <a:t>中国湖北省</a:t>
            </a:r>
            <a:r>
              <a:rPr lang="zh-CN" altLang="en-US" sz="2800" dirty="0" smtClean="0"/>
              <a:t>的</a:t>
            </a:r>
            <a:r>
              <a:rPr lang="zh-TW" altLang="en-US" sz="2800" dirty="0" smtClean="0"/>
              <a:t>区位</a:t>
            </a:r>
            <a:endParaRPr lang="en-HK" sz="2800" strike="sngStrike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30513"/>
          <a:stretch/>
        </p:blipFill>
        <p:spPr>
          <a:xfrm>
            <a:off x="3514478" y="2583727"/>
            <a:ext cx="5297310" cy="419807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53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ADCE83D-BAA6-4073-8FAA-5BC5CAB1631B}"/>
              </a:ext>
            </a:extLst>
          </p:cNvPr>
          <p:cNvSpPr/>
          <p:nvPr/>
        </p:nvSpPr>
        <p:spPr>
          <a:xfrm>
            <a:off x="1781666" y="735289"/>
            <a:ext cx="4392891" cy="1036949"/>
          </a:xfrm>
          <a:prstGeom prst="wedgeRoundRectCallout">
            <a:avLst>
              <a:gd name="adj1" fmla="val -21262"/>
              <a:gd name="adj2" fmla="val 8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你知道武汉在哪里吗？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66" y="2227150"/>
            <a:ext cx="3599226" cy="40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F6F219-1728-4B56-AFEC-88982CD0042B}"/>
              </a:ext>
            </a:extLst>
          </p:cNvPr>
          <p:cNvSpPr txBox="1"/>
          <p:nvPr/>
        </p:nvSpPr>
        <p:spPr>
          <a:xfrm>
            <a:off x="1055804" y="216816"/>
            <a:ext cx="482625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u="sng" dirty="0" smtClean="0"/>
              <a:t>中国及武汉地理资料站</a:t>
            </a:r>
            <a:endParaRPr lang="en-HK" sz="3600" b="1" u="sng" dirty="0"/>
          </a:p>
        </p:txBody>
      </p:sp>
      <p:pic>
        <p:nvPicPr>
          <p:cNvPr id="6" name="Picture 5" descr="A picture containing drawing, table, sign&#10;&#10;Description automatically generated">
            <a:extLst>
              <a:ext uri="{FF2B5EF4-FFF2-40B4-BE49-F238E27FC236}">
                <a16:creationId xmlns:a16="http://schemas.microsoft.com/office/drawing/2014/main" id="{AF9E68EB-340D-4341-B8B4-9F24CBD8C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0" y="1230515"/>
            <a:ext cx="3889696" cy="48592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E1413A3-D8E0-4B57-AD70-A59483CF2EEC}"/>
              </a:ext>
            </a:extLst>
          </p:cNvPr>
          <p:cNvSpPr/>
          <p:nvPr/>
        </p:nvSpPr>
        <p:spPr>
          <a:xfrm>
            <a:off x="4047046" y="1866508"/>
            <a:ext cx="4481492" cy="2762054"/>
          </a:xfrm>
          <a:prstGeom prst="wedgeRoundRectCallout">
            <a:avLst>
              <a:gd name="adj1" fmla="val -71810"/>
              <a:gd name="adj2" fmla="val -29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/>
              <a:t>在以下的几页简报，让我先为大家介绍一些有关武汉，以至整个中国基本的自然及人文地理知识</a:t>
            </a:r>
            <a:endParaRPr lang="en-HK" sz="3000" dirty="0"/>
          </a:p>
        </p:txBody>
      </p:sp>
    </p:spTree>
    <p:extLst>
      <p:ext uri="{BB962C8B-B14F-4D97-AF65-F5344CB8AC3E}">
        <p14:creationId xmlns:p14="http://schemas.microsoft.com/office/powerpoint/2010/main" val="27865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4448</Words>
  <Application>Microsoft Office PowerPoint</Application>
  <PresentationFormat>如螢幕大小 (4:3)</PresentationFormat>
  <Paragraphs>292</Paragraphs>
  <Slides>53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53</vt:i4>
      </vt:variant>
    </vt:vector>
  </HeadingPairs>
  <TitlesOfParts>
    <vt:vector size="68" baseType="lpstr">
      <vt:lpstr>方正姚体</vt:lpstr>
      <vt:lpstr>华文新魏</vt:lpstr>
      <vt:lpstr>細明體</vt:lpstr>
      <vt:lpstr>微軟正黑體</vt:lpstr>
      <vt:lpstr>微軟正黑體</vt:lpstr>
      <vt:lpstr>標楷體</vt:lpstr>
      <vt:lpstr>Arial</vt:lpstr>
      <vt:lpstr>Arial Narrow</vt:lpstr>
      <vt:lpstr>Calibri</vt:lpstr>
      <vt:lpstr>Times New Roman</vt:lpstr>
      <vt:lpstr>Trebuchet MS</vt:lpstr>
      <vt:lpstr>Wingdings</vt:lpstr>
      <vt:lpstr>Wingdings 3</vt:lpstr>
      <vt:lpstr>Facet</vt:lpstr>
      <vt:lpstr>1_Facet</vt:lpstr>
      <vt:lpstr>2019冠状病毒病 (COVID-19) 的爆发与疾病地理的研习</vt:lpstr>
      <vt:lpstr>&lt;给地理科学生的学习建议 及学习资源&gt;</vt:lpstr>
      <vt:lpstr>(一) 简介及背景 – 2019 冠状病毒病</vt:lpstr>
      <vt:lpstr>(二) 以冠状病毒病 (COVID-19) 作为例子研习疾病地理</vt:lpstr>
      <vt:lpstr>知多一点点… …  </vt:lpstr>
      <vt:lpstr>PowerPoint 簡報</vt:lpstr>
      <vt:lpstr>在中国哪个城市首先发现新的 冠状病毒病？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冠状病毒病爆发后的蔓延情况 是怎样的？</vt:lpstr>
      <vt:lpstr>PowerPoint 簡報</vt:lpstr>
      <vt:lpstr>PowerPoint 簡報</vt:lpstr>
      <vt:lpstr>PowerPoint 簡報</vt:lpstr>
      <vt:lpstr>(1) 点示图及比例符号图简介：</vt:lpstr>
      <vt:lpstr>PowerPoint 簡報</vt:lpstr>
      <vt:lpstr>PowerPoint 簡報</vt:lpstr>
      <vt:lpstr>(2) 等值区域图简介：</vt:lpstr>
      <vt:lpstr>PowerPoint 簡報</vt:lpstr>
      <vt:lpstr>(3) 加插了棒形图的地图简介：</vt:lpstr>
      <vt:lpstr>PowerPoint 簡報</vt:lpstr>
      <vt:lpstr>PowerPoint 簡報</vt:lpstr>
      <vt:lpstr>建议可用来绘制图表的数据来源：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我们可以如何防止冠状病毒病 的蔓延及在本地传播？</vt:lpstr>
      <vt:lpstr>PowerPoint 簡報</vt:lpstr>
      <vt:lpstr>PowerPoint 簡報</vt:lpstr>
      <vt:lpstr>PowerPoint 簡報</vt:lpstr>
      <vt:lpstr>PowerPoint 簡報</vt:lpstr>
      <vt:lpstr>为何我们应该关注受冠状病毒病感染及影响的民众？我们可以怎样帮助他们？</vt:lpstr>
      <vt:lpstr>PowerPoint 簡報</vt:lpstr>
      <vt:lpstr>PowerPoint 簡報</vt:lpstr>
      <vt:lpstr>&lt;补充资料 -&gt; &lt;传染病是甚么？&gt;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2019冠狀病毒病 (COVID-19) (即新型冠狀病毒肺炎) 的爆發與疾病地理的研習</dc:title>
  <dc:creator>Jenny Yau</dc:creator>
  <cp:lastModifiedBy>WU, Shuk-ting Connie</cp:lastModifiedBy>
  <cp:revision>228</cp:revision>
  <dcterms:created xsi:type="dcterms:W3CDTF">2020-03-12T13:51:17Z</dcterms:created>
  <dcterms:modified xsi:type="dcterms:W3CDTF">2021-03-24T01:54:50Z</dcterms:modified>
</cp:coreProperties>
</file>